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59" r:id="rId5"/>
    <p:sldId id="257" r:id="rId6"/>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D62"/>
    <a:srgbClr val="FFCF0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763" autoAdjust="0"/>
  </p:normalViewPr>
  <p:slideViewPr>
    <p:cSldViewPr snapToGrid="0">
      <p:cViewPr varScale="1">
        <p:scale>
          <a:sx n="26" d="100"/>
          <a:sy n="26" d="100"/>
        </p:scale>
        <p:origin x="152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4054245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2213632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4242569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C0C75B-9D5A-473C-B921-A7CE274A338D}"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976414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5C0C75B-9D5A-473C-B921-A7CE274A338D}"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940802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5C0C75B-9D5A-473C-B921-A7CE274A338D}"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2186433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5C0C75B-9D5A-473C-B921-A7CE274A338D}" type="datetimeFigureOut">
              <a:rPr lang="en-US" smtClean="0"/>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077612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5C0C75B-9D5A-473C-B921-A7CE274A338D}" type="datetimeFigureOut">
              <a:rPr lang="en-US" smtClean="0"/>
              <a:t>9/27/2024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6963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0C75B-9D5A-473C-B921-A7CE274A338D}" type="datetimeFigureOut">
              <a:rPr lang="en-US" smtClean="0"/>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2899843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Edit Master text styles</a:t>
            </a:r>
          </a:p>
        </p:txBody>
      </p:sp>
      <p:sp>
        <p:nvSpPr>
          <p:cNvPr id="5" name="Date Placeholder 4"/>
          <p:cNvSpPr>
            <a:spLocks noGrp="1"/>
          </p:cNvSpPr>
          <p:nvPr>
            <p:ph type="dt" sz="half" idx="10"/>
          </p:nvPr>
        </p:nvSpPr>
        <p:spPr/>
        <p:txBody>
          <a:bodyPr/>
          <a:lstStyle/>
          <a:p>
            <a:fld id="{C5C0C75B-9D5A-473C-B921-A7CE274A338D}"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318895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Edit Master text styles</a:t>
            </a:r>
          </a:p>
        </p:txBody>
      </p:sp>
      <p:sp>
        <p:nvSpPr>
          <p:cNvPr id="5" name="Date Placeholder 4"/>
          <p:cNvSpPr>
            <a:spLocks noGrp="1"/>
          </p:cNvSpPr>
          <p:nvPr>
            <p:ph type="dt" sz="half" idx="10"/>
          </p:nvPr>
        </p:nvSpPr>
        <p:spPr/>
        <p:txBody>
          <a:bodyPr/>
          <a:lstStyle/>
          <a:p>
            <a:fld id="{C5C0C75B-9D5A-473C-B921-A7CE274A338D}"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6F7D4-8C50-4CCD-9529-416A1C9567EF}" type="slidenum">
              <a:rPr lang="en-US" smtClean="0"/>
              <a:t>‹#›</a:t>
            </a:fld>
            <a:endParaRPr lang="en-US"/>
          </a:p>
        </p:txBody>
      </p:sp>
    </p:spTree>
    <p:extLst>
      <p:ext uri="{BB962C8B-B14F-4D97-AF65-F5344CB8AC3E}">
        <p14:creationId xmlns:p14="http://schemas.microsoft.com/office/powerpoint/2010/main" val="7567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5C0C75B-9D5A-473C-B921-A7CE274A338D}" type="datetimeFigureOut">
              <a:rPr lang="en-US" smtClean="0"/>
              <a:t>9/27/2024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1E6F7D4-8C50-4CCD-9529-416A1C9567EF}" type="slidenum">
              <a:rPr lang="en-US" smtClean="0"/>
              <a:t>‹#›</a:t>
            </a:fld>
            <a:endParaRPr lang="en-US"/>
          </a:p>
        </p:txBody>
      </p:sp>
    </p:spTree>
    <p:extLst>
      <p:ext uri="{BB962C8B-B14F-4D97-AF65-F5344CB8AC3E}">
        <p14:creationId xmlns:p14="http://schemas.microsoft.com/office/powerpoint/2010/main" val="10261433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7.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9.jpe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8.jpg"/><Relationship Id="rId19" Type="http://schemas.openxmlformats.org/officeDocument/2006/relationships/image" Target="../media/image16.JPG"/><Relationship Id="rId4" Type="http://schemas.openxmlformats.org/officeDocument/2006/relationships/image" Target="../media/image3.png"/><Relationship Id="rId9" Type="http://schemas.openxmlformats.org/officeDocument/2006/relationships/image" Target="../media/image7.jp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3017838" y="17797463"/>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228600" y="228600"/>
            <a:ext cx="43434000" cy="324612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647568D-0496-4A3C-BCE0-5896880FE8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975" y="543410"/>
            <a:ext cx="4314826" cy="4599605"/>
          </a:xfrm>
          <a:prstGeom prst="rect">
            <a:avLst/>
          </a:prstGeom>
        </p:spPr>
      </p:pic>
      <p:sp>
        <p:nvSpPr>
          <p:cNvPr id="14" name="TextBox 13"/>
          <p:cNvSpPr txBox="1"/>
          <p:nvPr/>
        </p:nvSpPr>
        <p:spPr>
          <a:xfrm>
            <a:off x="5972175" y="3602547"/>
            <a:ext cx="31949460" cy="1629400"/>
          </a:xfrm>
          <a:prstGeom prst="rect">
            <a:avLst/>
          </a:prstGeom>
          <a:noFill/>
        </p:spPr>
        <p:txBody>
          <a:bodyPr wrap="square" lIns="150602" tIns="75301" rIns="150602" bIns="75301" rtlCol="0">
            <a:spAutoFit/>
          </a:bodyPr>
          <a:lstStyle/>
          <a:p>
            <a:pPr algn="ctr"/>
            <a:r>
              <a:rPr lang="en-US" sz="4800" dirty="0" smtClean="0">
                <a:solidFill>
                  <a:schemeClr val="bg1"/>
                </a:solidFill>
                <a:latin typeface="Aharoni" panose="02010803020104030203" pitchFamily="2" charset="-79"/>
                <a:cs typeface="Aharoni" panose="02010803020104030203" pitchFamily="2" charset="-79"/>
              </a:rPr>
              <a:t>A. Bedel, J. Chen, L. Tafoya, N. M. Jordan, and R. D. McBride</a:t>
            </a:r>
            <a:endParaRPr lang="en-US" sz="4800" dirty="0">
              <a:solidFill>
                <a:schemeClr val="bg1"/>
              </a:solidFill>
              <a:latin typeface="Aharoni" panose="02010803020104030203" pitchFamily="2" charset="-79"/>
              <a:cs typeface="Aharoni" panose="02010803020104030203" pitchFamily="2" charset="-79"/>
            </a:endParaRPr>
          </a:p>
          <a:p>
            <a:pPr algn="ctr"/>
            <a:r>
              <a:rPr lang="en-US" sz="4800" dirty="0">
                <a:solidFill>
                  <a:schemeClr val="bg1"/>
                </a:solidFill>
                <a:latin typeface="Aharoni" panose="02010803020104030203" pitchFamily="2" charset="-79"/>
                <a:cs typeface="Aharoni" panose="02010803020104030203" pitchFamily="2" charset="-79"/>
              </a:rPr>
              <a:t>Nuclear Engineering and Radiological Sciences, University of Michigan</a:t>
            </a:r>
          </a:p>
        </p:txBody>
      </p:sp>
      <p:sp>
        <p:nvSpPr>
          <p:cNvPr id="6" name="TextBox 5"/>
          <p:cNvSpPr txBox="1"/>
          <p:nvPr/>
        </p:nvSpPr>
        <p:spPr>
          <a:xfrm>
            <a:off x="5972175" y="299932"/>
            <a:ext cx="31946850" cy="3537615"/>
          </a:xfrm>
          <a:prstGeom prst="rect">
            <a:avLst/>
          </a:prstGeom>
          <a:noFill/>
        </p:spPr>
        <p:txBody>
          <a:bodyPr wrap="square" lIns="150602" tIns="75301" rIns="150602" bIns="75301" rtlCol="0">
            <a:spAutoFit/>
          </a:bodyPr>
          <a:lstStyle/>
          <a:p>
            <a:pPr algn="ctr"/>
            <a:r>
              <a:rPr lang="en-US" sz="11000" dirty="0" smtClean="0">
                <a:solidFill>
                  <a:schemeClr val="bg1"/>
                </a:solidFill>
                <a:latin typeface="Aharoni" panose="02010803020104030203" pitchFamily="2" charset="-79"/>
                <a:cs typeface="Aharoni" panose="02010803020104030203" pitchFamily="2" charset="-79"/>
              </a:rPr>
              <a:t>Stability Analysis of Dynamic Screw-Pinch Driven Thin-Foil Liner Implosions</a:t>
            </a:r>
            <a:endParaRPr lang="en-US" sz="11000" dirty="0">
              <a:solidFill>
                <a:schemeClr val="bg1"/>
              </a:solidFill>
              <a:latin typeface="Aharoni" panose="02010803020104030203" pitchFamily="2" charset="-79"/>
              <a:cs typeface="Aharoni" panose="02010803020104030203" pitchFamily="2" charset="-79"/>
            </a:endParaRPr>
          </a:p>
        </p:txBody>
      </p:sp>
      <p:sp>
        <p:nvSpPr>
          <p:cNvPr id="16" name="Rectangle 15"/>
          <p:cNvSpPr>
            <a:spLocks/>
          </p:cNvSpPr>
          <p:nvPr/>
        </p:nvSpPr>
        <p:spPr>
          <a:xfrm>
            <a:off x="681228" y="5486400"/>
            <a:ext cx="42519600" cy="24917400"/>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p:cNvSpPr/>
          <p:nvPr/>
        </p:nvSpPr>
        <p:spPr>
          <a:xfrm>
            <a:off x="1143000" y="5943600"/>
            <a:ext cx="13560552"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MAIZE Linear Transform Driver</a:t>
            </a:r>
            <a:endParaRPr lang="en-US" sz="6000" dirty="0">
              <a:latin typeface="Helvetica" panose="020B0604020202020204" pitchFamily="34" charset="0"/>
              <a:cs typeface="Helvetica" panose="020B0604020202020204" pitchFamily="34" charset="0"/>
            </a:endParaRPr>
          </a:p>
        </p:txBody>
      </p:sp>
      <p:sp>
        <p:nvSpPr>
          <p:cNvPr id="18" name="Rectangle 17"/>
          <p:cNvSpPr/>
          <p:nvPr/>
        </p:nvSpPr>
        <p:spPr>
          <a:xfrm>
            <a:off x="15160752" y="5943600"/>
            <a:ext cx="27578304"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Experimental Setup / Preliminary Analysis</a:t>
            </a:r>
            <a:endParaRPr lang="en-US" sz="6000" dirty="0">
              <a:latin typeface="Helvetica" panose="020B0604020202020204" pitchFamily="34" charset="0"/>
              <a:cs typeface="Helvetica" panose="020B0604020202020204" pitchFamily="34" charset="0"/>
            </a:endParaRP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39846" y="30658253"/>
            <a:ext cx="6437003" cy="2002972"/>
          </a:xfrm>
          <a:prstGeom prst="rect">
            <a:avLst/>
          </a:prstGeom>
        </p:spPr>
      </p:pic>
      <p:sp>
        <p:nvSpPr>
          <p:cNvPr id="26" name="Rectangle 25"/>
          <p:cNvSpPr/>
          <p:nvPr/>
        </p:nvSpPr>
        <p:spPr>
          <a:xfrm>
            <a:off x="681228" y="30632399"/>
            <a:ext cx="35972867"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28" y="30632399"/>
            <a:ext cx="6862573" cy="1828800"/>
          </a:xfrm>
          <a:prstGeom prst="rect">
            <a:avLst/>
          </a:prstGeom>
        </p:spPr>
      </p:pic>
      <p:sp>
        <p:nvSpPr>
          <p:cNvPr id="27" name="TextBox 26">
            <a:extLst>
              <a:ext uri="{FF2B5EF4-FFF2-40B4-BE49-F238E27FC236}">
                <a16:creationId xmlns:a16="http://schemas.microsoft.com/office/drawing/2014/main" id="{6DF0F292-6AE1-48A5-B18C-3434CB2893ED}"/>
              </a:ext>
            </a:extLst>
          </p:cNvPr>
          <p:cNvSpPr txBox="1"/>
          <p:nvPr/>
        </p:nvSpPr>
        <p:spPr>
          <a:xfrm>
            <a:off x="9485690" y="30747185"/>
            <a:ext cx="29262009" cy="1569660"/>
          </a:xfrm>
          <a:prstGeom prst="rect">
            <a:avLst/>
          </a:prstGeom>
          <a:noFill/>
        </p:spPr>
        <p:txBody>
          <a:bodyPr wrap="square" rtlCol="0">
            <a:spAutoFit/>
          </a:bodyPr>
          <a:lstStyle/>
          <a:p>
            <a:r>
              <a:rPr lang="en-US" sz="1600" dirty="0"/>
              <a:t>[1]   R. M. Gilgenbach, M. E. Read, K. E. Hackett, R. Lucey, B. Hui, V. L. </a:t>
            </a:r>
            <a:r>
              <a:rPr lang="en-US" sz="1600" dirty="0" err="1"/>
              <a:t>Granatstein</a:t>
            </a:r>
            <a:r>
              <a:rPr lang="en-US" sz="1600" dirty="0"/>
              <a:t>, K. R. Chu, A. C. England, C. M. Loring, O. C. Eldridge, H. C. Howe, A. </a:t>
            </a:r>
            <a:r>
              <a:rPr lang="en-US" sz="1600" dirty="0" err="1"/>
              <a:t>G.Kulchar</a:t>
            </a:r>
            <a:r>
              <a:rPr lang="en-US" sz="1600" dirty="0"/>
              <a:t>, E. Lazarus, M. Murakami, and J. B. </a:t>
            </a:r>
            <a:r>
              <a:rPr lang="en-US" sz="1600" dirty="0" err="1"/>
              <a:t>Wilgen</a:t>
            </a:r>
            <a:r>
              <a:rPr lang="en-US" sz="1600" dirty="0"/>
              <a:t>, “Heating at the Electron Cyclotron Frequency in the ISX-B Tokamak,” Phys. Rev. Lett., vol. 44, no 10, pp. 647-650, Mar. 1980.</a:t>
            </a:r>
          </a:p>
          <a:p>
            <a:r>
              <a:rPr lang="en-US" sz="1600" dirty="0"/>
              <a:t>[2]   N. Friedman, "The Naval Institute Guide to World Naval Weapon Systems", 5th ed. Naval Institute Press, 2006.</a:t>
            </a:r>
          </a:p>
          <a:p>
            <a:r>
              <a:rPr lang="en-US" sz="1600" dirty="0"/>
              <a:t>[3]   W. C. Brown, "Description and Operating Characteristics of the </a:t>
            </a:r>
            <a:r>
              <a:rPr lang="en-US" sz="1600" dirty="0" err="1"/>
              <a:t>Plantinotron</a:t>
            </a:r>
            <a:r>
              <a:rPr lang="en-US" sz="1600" dirty="0"/>
              <a:t> - A Microwave Tube Device." Proceedings of the IRE. Vol 45. Sept 1957.</a:t>
            </a:r>
          </a:p>
          <a:p>
            <a:r>
              <a:rPr lang="en-US" sz="1600" dirty="0"/>
              <a:t>[4]   E. C. </a:t>
            </a:r>
            <a:r>
              <a:rPr lang="en-US" sz="1600" dirty="0" err="1"/>
              <a:t>Okress</a:t>
            </a:r>
            <a:r>
              <a:rPr lang="en-US" sz="1600" dirty="0"/>
              <a:t>. “Microwave Power Engineering: Generation, Transmission, Rectification”, Volume 1. Academic Press. 1968.</a:t>
            </a:r>
          </a:p>
          <a:p>
            <a:r>
              <a:rPr lang="en-US" sz="1600" dirty="0"/>
              <a:t>[5]   S. C. </a:t>
            </a:r>
            <a:r>
              <a:rPr lang="en-US" sz="1600" dirty="0" err="1"/>
              <a:t>Exelby</a:t>
            </a:r>
            <a:r>
              <a:rPr lang="en-US" sz="1600" dirty="0"/>
              <a:t> Jr., “Recirculating Planar Crossed-Field Amplifiers”, University of Michigan, Ph.D. Dissertation, 2019.</a:t>
            </a:r>
          </a:p>
          <a:p>
            <a:r>
              <a:rPr lang="en-US" sz="1600" dirty="0"/>
              <a:t>[6]   S. C. </a:t>
            </a:r>
            <a:r>
              <a:rPr lang="en-US" sz="1600" dirty="0" err="1"/>
              <a:t>Exelby</a:t>
            </a:r>
            <a:r>
              <a:rPr lang="en-US" sz="1600" dirty="0"/>
              <a:t> Jr. et al. “High-Power Amplification Experiments on a Recirculating Planar Crossed-Field Amplifier”, IEEE Transactions on Plasma Science, vol. 48, pp. 1917-1922, June 2020.</a:t>
            </a:r>
          </a:p>
        </p:txBody>
      </p:sp>
      <p:sp>
        <p:nvSpPr>
          <p:cNvPr id="28" name="Rectangle 27"/>
          <p:cNvSpPr/>
          <p:nvPr/>
        </p:nvSpPr>
        <p:spPr>
          <a:xfrm>
            <a:off x="1143000" y="6858000"/>
            <a:ext cx="13555980" cy="10144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36902" y="6476788"/>
            <a:ext cx="11002585" cy="5024765"/>
          </a:xfrm>
          <a:prstGeom prst="rect">
            <a:avLst/>
          </a:prstGeom>
        </p:spPr>
      </p:pic>
      <p:sp>
        <p:nvSpPr>
          <p:cNvPr id="31" name="Rectangle 30"/>
          <p:cNvSpPr/>
          <p:nvPr/>
        </p:nvSpPr>
        <p:spPr>
          <a:xfrm>
            <a:off x="1143000" y="17487900"/>
            <a:ext cx="13560552"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Motivation for </a:t>
            </a:r>
            <a:r>
              <a:rPr lang="en-US" sz="6000" dirty="0" smtClean="0">
                <a:latin typeface="Helvetica" panose="020B0604020202020204" pitchFamily="34" charset="0"/>
                <a:cs typeface="Helvetica" panose="020B0604020202020204" pitchFamily="34" charset="0"/>
              </a:rPr>
              <a:t>Dynamic Screw-Pinch</a:t>
            </a:r>
            <a:endParaRPr lang="en-US" sz="6000" dirty="0">
              <a:latin typeface="Helvetica" panose="020B0604020202020204" pitchFamily="34" charset="0"/>
              <a:cs typeface="Helvetica" panose="020B0604020202020204" pitchFamily="34" charset="0"/>
            </a:endParaRPr>
          </a:p>
        </p:txBody>
      </p:sp>
      <p:sp>
        <p:nvSpPr>
          <p:cNvPr id="33" name="Rectangle 32"/>
          <p:cNvSpPr/>
          <p:nvPr/>
        </p:nvSpPr>
        <p:spPr>
          <a:xfrm>
            <a:off x="1143000" y="18402300"/>
            <a:ext cx="13555980" cy="114871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7041" t="7890" r="16394" b="10144"/>
          <a:stretch/>
        </p:blipFill>
        <p:spPr>
          <a:xfrm>
            <a:off x="1599793" y="19090669"/>
            <a:ext cx="6033505" cy="3181573"/>
          </a:xfrm>
          <a:prstGeom prst="rect">
            <a:avLst/>
          </a:prstGeom>
        </p:spPr>
      </p:pic>
      <p:sp>
        <p:nvSpPr>
          <p:cNvPr id="42" name="Rectangle 41"/>
          <p:cNvSpPr/>
          <p:nvPr/>
        </p:nvSpPr>
        <p:spPr>
          <a:xfrm>
            <a:off x="15163038" y="6858000"/>
            <a:ext cx="27576018" cy="12851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5160752" y="20053209"/>
            <a:ext cx="13560552" cy="914400"/>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panose="020B0604020202020204" pitchFamily="34" charset="0"/>
                <a:cs typeface="Helvetica" panose="020B0604020202020204" pitchFamily="34" charset="0"/>
              </a:rPr>
              <a:t>Diagnostics</a:t>
            </a:r>
            <a:endParaRPr lang="en-US" sz="6000" dirty="0">
              <a:latin typeface="Helvetica" panose="020B0604020202020204" pitchFamily="34" charset="0"/>
              <a:cs typeface="Helvetica" panose="020B0604020202020204" pitchFamily="34" charset="0"/>
            </a:endParaRPr>
          </a:p>
        </p:txBody>
      </p:sp>
      <p:grpSp>
        <p:nvGrpSpPr>
          <p:cNvPr id="5" name="Group 4"/>
          <p:cNvGrpSpPr/>
          <p:nvPr/>
        </p:nvGrpSpPr>
        <p:grpSpPr>
          <a:xfrm>
            <a:off x="37113581" y="7201385"/>
            <a:ext cx="5266169" cy="11346494"/>
            <a:chOff x="37237218" y="7055806"/>
            <a:chExt cx="5266170" cy="12089293"/>
          </a:xfrm>
        </p:grpSpPr>
        <p:pic>
          <p:nvPicPr>
            <p:cNvPr id="35" name="Picture 34"/>
            <p:cNvPicPr>
              <a:picLocks noChangeAspect="1"/>
            </p:cNvPicPr>
            <p:nvPr/>
          </p:nvPicPr>
          <p:blipFill rotWithShape="1">
            <a:blip r:embed="rId8">
              <a:extLst>
                <a:ext uri="{28A0092B-C50C-407E-A947-70E740481C1C}">
                  <a14:useLocalDpi xmlns:a14="http://schemas.microsoft.com/office/drawing/2010/main" val="0"/>
                </a:ext>
              </a:extLst>
            </a:blip>
            <a:srcRect l="8164" t="18708" r="9636" b="7687"/>
            <a:stretch/>
          </p:blipFill>
          <p:spPr>
            <a:xfrm>
              <a:off x="37237218" y="7055806"/>
              <a:ext cx="5266169" cy="4055334"/>
            </a:xfrm>
            <a:prstGeom prst="rect">
              <a:avLst/>
            </a:prstGeom>
          </p:spPr>
        </p:pic>
        <p:pic>
          <p:nvPicPr>
            <p:cNvPr id="36" name="Picture 35"/>
            <p:cNvPicPr>
              <a:picLocks noChangeAspect="1"/>
            </p:cNvPicPr>
            <p:nvPr/>
          </p:nvPicPr>
          <p:blipFill rotWithShape="1">
            <a:blip r:embed="rId9">
              <a:extLst>
                <a:ext uri="{28A0092B-C50C-407E-A947-70E740481C1C}">
                  <a14:useLocalDpi xmlns:a14="http://schemas.microsoft.com/office/drawing/2010/main" val="0"/>
                </a:ext>
              </a:extLst>
            </a:blip>
            <a:srcRect l="11900" t="5255" r="5900" b="24280"/>
            <a:stretch/>
          </p:blipFill>
          <p:spPr>
            <a:xfrm>
              <a:off x="37237218" y="11038480"/>
              <a:ext cx="5266170" cy="4051284"/>
            </a:xfrm>
            <a:prstGeom prst="rect">
              <a:avLst/>
            </a:prstGeom>
          </p:spPr>
        </p:pic>
        <p:pic>
          <p:nvPicPr>
            <p:cNvPr id="37" name="Picture 36"/>
            <p:cNvPicPr>
              <a:picLocks noChangeAspect="1"/>
            </p:cNvPicPr>
            <p:nvPr/>
          </p:nvPicPr>
          <p:blipFill rotWithShape="1">
            <a:blip r:embed="rId10">
              <a:extLst>
                <a:ext uri="{28A0092B-C50C-407E-A947-70E740481C1C}">
                  <a14:useLocalDpi xmlns:a14="http://schemas.microsoft.com/office/drawing/2010/main" val="0"/>
                </a:ext>
              </a:extLst>
            </a:blip>
            <a:srcRect t="25466" r="19836" b="9651"/>
            <a:stretch/>
          </p:blipFill>
          <p:spPr>
            <a:xfrm>
              <a:off x="37237218" y="15089764"/>
              <a:ext cx="5266169" cy="4055335"/>
            </a:xfrm>
            <a:prstGeom prst="rect">
              <a:avLst/>
            </a:prstGeom>
          </p:spPr>
        </p:pic>
      </p:grpSp>
      <p:sp>
        <p:nvSpPr>
          <p:cNvPr id="44" name="Rectangle 43"/>
          <p:cNvSpPr/>
          <p:nvPr/>
        </p:nvSpPr>
        <p:spPr>
          <a:xfrm>
            <a:off x="29180790" y="20053209"/>
            <a:ext cx="13555980" cy="9836242"/>
          </a:xfrm>
          <a:prstGeom prst="rect">
            <a:avLst/>
          </a:prstGeom>
          <a:solidFill>
            <a:srgbClr val="002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163038" y="20967609"/>
            <a:ext cx="13555980" cy="88737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9407104" y="20208804"/>
            <a:ext cx="13096283" cy="758805"/>
          </a:xfrm>
          <a:prstGeom prst="rect">
            <a:avLst/>
          </a:prstGeom>
          <a:solidFill>
            <a:srgbClr val="FFC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rgbClr val="002D62"/>
                </a:solidFill>
                <a:latin typeface="Helvetica" panose="020B0604020202020204" pitchFamily="34" charset="0"/>
                <a:cs typeface="Helvetica" panose="020B0604020202020204" pitchFamily="34" charset="0"/>
              </a:rPr>
              <a:t>Conclusions &amp; Future Work</a:t>
            </a:r>
            <a:endParaRPr lang="en-US" sz="6000" b="1" dirty="0">
              <a:solidFill>
                <a:srgbClr val="002D62"/>
              </a:solidFill>
              <a:latin typeface="Helvetica" panose="020B0604020202020204" pitchFamily="34" charset="0"/>
              <a:cs typeface="Helvetica" panose="020B0604020202020204" pitchFamily="34" charset="0"/>
            </a:endParaRPr>
          </a:p>
        </p:txBody>
      </p:sp>
      <p:sp>
        <p:nvSpPr>
          <p:cNvPr id="38" name="TextBox 37"/>
          <p:cNvSpPr txBox="1"/>
          <p:nvPr/>
        </p:nvSpPr>
        <p:spPr>
          <a:xfrm>
            <a:off x="1433684" y="7086599"/>
            <a:ext cx="6110117" cy="7478970"/>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The Michigan Accelerator for Inductive Z-Pinch Experiments (MAIZE) at the University of Michigan is an efficient, single-cavity Linear Transform Driver (LTD). MAIZE is capable of outputting a peak </a:t>
            </a:r>
            <a:r>
              <a:rPr lang="en-US" sz="2400" dirty="0">
                <a:latin typeface="Helvetica" panose="020B0604020202020204" pitchFamily="34" charset="0"/>
                <a:cs typeface="Helvetica" panose="020B0604020202020204" pitchFamily="34" charset="0"/>
              </a:rPr>
              <a:t>current </a:t>
            </a:r>
            <a:r>
              <a:rPr lang="en-US" sz="2400" dirty="0" smtClean="0">
                <a:latin typeface="Helvetica" panose="020B0604020202020204" pitchFamily="34" charset="0"/>
                <a:cs typeface="Helvetica" panose="020B0604020202020204" pitchFamily="34" charset="0"/>
              </a:rPr>
              <a:t>of up to 1 </a:t>
            </a:r>
            <a:r>
              <a:rPr lang="en-US" sz="2400" dirty="0">
                <a:latin typeface="Helvetica" panose="020B0604020202020204" pitchFamily="34" charset="0"/>
                <a:cs typeface="Helvetica" panose="020B0604020202020204" pitchFamily="34" charset="0"/>
              </a:rPr>
              <a:t>M</a:t>
            </a:r>
            <a:r>
              <a:rPr lang="en-US" sz="2400" dirty="0" smtClean="0">
                <a:latin typeface="Helvetica" panose="020B0604020202020204" pitchFamily="34" charset="0"/>
                <a:cs typeface="Helvetica" panose="020B0604020202020204" pitchFamily="34" charset="0"/>
              </a:rPr>
              <a:t>A with a rise time ≈ 150 ns. During each experiment, nearly 10 kJ of energy are stored across 40 pairs of capacitors (bricks) along the outer portion of the LTD’s 3m diameter. This geometry minimizes inductance, and allows fast delivery of energy to a central load.</a:t>
            </a:r>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95" name="TextBox 94"/>
          <p:cNvSpPr txBox="1"/>
          <p:nvPr/>
        </p:nvSpPr>
        <p:spPr>
          <a:xfrm>
            <a:off x="1915193" y="23970412"/>
            <a:ext cx="5147098" cy="5632311"/>
          </a:xfrm>
          <a:prstGeom prst="rect">
            <a:avLst/>
          </a:prstGeom>
          <a:noFill/>
        </p:spPr>
        <p:txBody>
          <a:bodyPr wrap="square" rtlCol="0">
            <a:spAutoFit/>
          </a:bodyPr>
          <a:lstStyle/>
          <a:p>
            <a:r>
              <a:rPr lang="en-US" sz="6000" dirty="0" smtClean="0">
                <a:latin typeface="Helvetica" panose="020B0604020202020204" pitchFamily="34" charset="0"/>
                <a:cs typeface="Helvetica" panose="020B0604020202020204" pitchFamily="34" charset="0"/>
              </a:rPr>
              <a:t>3 DSP Designs</a:t>
            </a:r>
          </a:p>
          <a:p>
            <a:r>
              <a:rPr lang="en-US" sz="6000" dirty="0" err="1" smtClean="0">
                <a:latin typeface="Helvetica" panose="020B0604020202020204" pitchFamily="34" charset="0"/>
                <a:cs typeface="Helvetica" panose="020B0604020202020204" pitchFamily="34" charset="0"/>
              </a:rPr>
              <a:t>Bz</a:t>
            </a:r>
            <a:r>
              <a:rPr lang="en-US" sz="6000" dirty="0" smtClean="0">
                <a:latin typeface="Helvetica" panose="020B0604020202020204" pitchFamily="34" charset="0"/>
                <a:cs typeface="Helvetica" panose="020B0604020202020204" pitchFamily="34" charset="0"/>
              </a:rPr>
              <a:t>/</a:t>
            </a:r>
            <a:r>
              <a:rPr lang="en-US" sz="6000" dirty="0" err="1" smtClean="0">
                <a:latin typeface="Helvetica" panose="020B0604020202020204" pitchFamily="34" charset="0"/>
                <a:cs typeface="Helvetica" panose="020B0604020202020204" pitchFamily="34" charset="0"/>
              </a:rPr>
              <a:t>Bt</a:t>
            </a:r>
            <a:endParaRPr lang="en-US" sz="6000" dirty="0" smtClean="0">
              <a:latin typeface="Helvetica" panose="020B0604020202020204" pitchFamily="34" charset="0"/>
              <a:cs typeface="Helvetica" panose="020B0604020202020204" pitchFamily="34" charset="0"/>
            </a:endParaRPr>
          </a:p>
          <a:p>
            <a:r>
              <a:rPr lang="en-US" sz="6000" dirty="0" smtClean="0">
                <a:latin typeface="Helvetica" panose="020B0604020202020204" pitchFamily="34" charset="0"/>
                <a:cs typeface="Helvetica" panose="020B0604020202020204" pitchFamily="34" charset="0"/>
              </a:rPr>
              <a:t>Magnetic Pitch Angle</a:t>
            </a:r>
          </a:p>
          <a:p>
            <a:r>
              <a:rPr lang="en-US" sz="6000" dirty="0" smtClean="0">
                <a:latin typeface="Helvetica" panose="020B0604020202020204" pitchFamily="34" charset="0"/>
                <a:cs typeface="Helvetica" panose="020B0604020202020204" pitchFamily="34" charset="0"/>
              </a:rPr>
              <a:t>Pitch equation</a:t>
            </a:r>
            <a:endParaRPr lang="en-US" sz="6000" dirty="0">
              <a:latin typeface="Helvetica" panose="020B0604020202020204" pitchFamily="34" charset="0"/>
              <a:cs typeface="Helvetica" panose="020B0604020202020204" pitchFamily="34" charset="0"/>
            </a:endParaRPr>
          </a:p>
        </p:txBody>
      </p:sp>
      <p:sp>
        <p:nvSpPr>
          <p:cNvPr id="96" name="TextBox 95"/>
          <p:cNvSpPr txBox="1"/>
          <p:nvPr/>
        </p:nvSpPr>
        <p:spPr>
          <a:xfrm>
            <a:off x="23645928" y="12567665"/>
            <a:ext cx="7423103" cy="2862322"/>
          </a:xfrm>
          <a:prstGeom prst="rect">
            <a:avLst/>
          </a:prstGeom>
          <a:noFill/>
        </p:spPr>
        <p:txBody>
          <a:bodyPr wrap="square" rtlCol="0">
            <a:spAutoFit/>
          </a:bodyPr>
          <a:lstStyle/>
          <a:p>
            <a:r>
              <a:rPr lang="en-US" sz="6000" dirty="0" smtClean="0">
                <a:latin typeface="Helvetica" panose="020B0604020202020204" pitchFamily="34" charset="0"/>
                <a:cs typeface="Helvetica" panose="020B0604020202020204" pitchFamily="34" charset="0"/>
              </a:rPr>
              <a:t>24 shots, Flux compression,</a:t>
            </a:r>
          </a:p>
          <a:p>
            <a:r>
              <a:rPr lang="en-US" sz="6000" dirty="0" smtClean="0">
                <a:latin typeface="Helvetica" panose="020B0604020202020204" pitchFamily="34" charset="0"/>
                <a:cs typeface="Helvetica" panose="020B0604020202020204" pitchFamily="34" charset="0"/>
              </a:rPr>
              <a:t>geo specifications</a:t>
            </a:r>
            <a:endParaRPr lang="en-US" sz="6000" dirty="0">
              <a:latin typeface="Helvetica" panose="020B0604020202020204" pitchFamily="34" charset="0"/>
              <a:cs typeface="Helvetica" panose="020B0604020202020204" pitchFamily="34" charset="0"/>
            </a:endParaRPr>
          </a:p>
        </p:txBody>
      </p:sp>
      <p:sp>
        <p:nvSpPr>
          <p:cNvPr id="76" name="TextBox 75"/>
          <p:cNvSpPr txBox="1"/>
          <p:nvPr/>
        </p:nvSpPr>
        <p:spPr>
          <a:xfrm>
            <a:off x="8821039" y="10330805"/>
            <a:ext cx="3623429"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3D cross-section of MAIZE</a:t>
            </a:r>
            <a:endParaRPr lang="en-US" sz="2400" i="1" dirty="0" smtClean="0">
              <a:latin typeface="Helvetica" panose="020B0604020202020204" pitchFamily="34" charset="0"/>
              <a:cs typeface="Helvetica" panose="020B0604020202020204" pitchFamily="34" charset="0"/>
            </a:endParaRP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sp>
        <p:nvSpPr>
          <p:cNvPr id="77" name="TextBox 76"/>
          <p:cNvSpPr txBox="1"/>
          <p:nvPr/>
        </p:nvSpPr>
        <p:spPr>
          <a:xfrm>
            <a:off x="1415809" y="11545364"/>
            <a:ext cx="12899770" cy="4524315"/>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Although MAIZE </a:t>
            </a:r>
            <a:r>
              <a:rPr lang="en-US" sz="2400" dirty="0" smtClean="0">
                <a:latin typeface="Helvetica" panose="020B0604020202020204" pitchFamily="34" charset="0"/>
                <a:cs typeface="Helvetica" panose="020B0604020202020204" pitchFamily="34" charset="0"/>
              </a:rPr>
              <a:t>has the capability and history to conduct experiments across a wide range of experimental geometries, including a Dense Plasma Focus [1], Gas-Puff Z-Pinch [2], Exploding Wire-Array, and X-Pinch, its “standard” configuration and focus of this poster is of the Fast Z-Pinch. </a:t>
            </a:r>
            <a:endParaRPr lang="en-US" sz="2400" dirty="0" smtClean="0">
              <a:latin typeface="Helvetica" panose="020B0604020202020204" pitchFamily="34" charset="0"/>
              <a:cs typeface="Helvetica" panose="020B0604020202020204" pitchFamily="34" charset="0"/>
            </a:endParaRPr>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a:p>
            <a:endParaRPr lang="en-US" sz="2400" dirty="0"/>
          </a:p>
        </p:txBody>
      </p:sp>
      <p:grpSp>
        <p:nvGrpSpPr>
          <p:cNvPr id="78" name="Group 77"/>
          <p:cNvGrpSpPr/>
          <p:nvPr/>
        </p:nvGrpSpPr>
        <p:grpSpPr>
          <a:xfrm>
            <a:off x="1595048" y="12774641"/>
            <a:ext cx="6038250" cy="3637311"/>
            <a:chOff x="3177540" y="12094643"/>
            <a:chExt cx="6355080" cy="4450393"/>
          </a:xfrm>
        </p:grpSpPr>
        <p:pic>
          <p:nvPicPr>
            <p:cNvPr id="79" name="Picture 78"/>
            <p:cNvPicPr>
              <a:picLocks noChangeAspect="1"/>
            </p:cNvPicPr>
            <p:nvPr/>
          </p:nvPicPr>
          <p:blipFill rotWithShape="1">
            <a:blip r:embed="rId11" cstate="print">
              <a:extLst>
                <a:ext uri="{28A0092B-C50C-407E-A947-70E740481C1C}">
                  <a14:useLocalDpi xmlns:a14="http://schemas.microsoft.com/office/drawing/2010/main" val="0"/>
                </a:ext>
              </a:extLst>
            </a:blip>
            <a:srcRect l="27919" t="22307" r="27743" b="22808"/>
            <a:stretch/>
          </p:blipFill>
          <p:spPr>
            <a:xfrm>
              <a:off x="3177540" y="12654803"/>
              <a:ext cx="6355080" cy="3890233"/>
            </a:xfrm>
            <a:prstGeom prst="rect">
              <a:avLst/>
            </a:prstGeom>
          </p:spPr>
        </p:pic>
        <p:sp>
          <p:nvSpPr>
            <p:cNvPr id="80" name="TextBox 79"/>
            <p:cNvSpPr txBox="1"/>
            <p:nvPr/>
          </p:nvSpPr>
          <p:spPr>
            <a:xfrm>
              <a:off x="3455999" y="14977513"/>
              <a:ext cx="926857"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Anode</a:t>
              </a:r>
              <a:endParaRPr lang="en-US" sz="1600" dirty="0">
                <a:latin typeface="Helvetica" panose="020B0604020202020204" pitchFamily="34" charset="0"/>
                <a:cs typeface="Helvetica" panose="020B0604020202020204" pitchFamily="34" charset="0"/>
              </a:endParaRPr>
            </a:p>
          </p:txBody>
        </p:sp>
        <p:sp>
          <p:nvSpPr>
            <p:cNvPr id="81" name="TextBox 80"/>
            <p:cNvSpPr txBox="1"/>
            <p:nvPr/>
          </p:nvSpPr>
          <p:spPr>
            <a:xfrm>
              <a:off x="6667214" y="15841913"/>
              <a:ext cx="1154483"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Cathode</a:t>
              </a:r>
              <a:endParaRPr lang="en-US" sz="1600" dirty="0">
                <a:latin typeface="Helvetica" panose="020B0604020202020204" pitchFamily="34" charset="0"/>
                <a:cs typeface="Helvetica" panose="020B0604020202020204" pitchFamily="34" charset="0"/>
              </a:endParaRPr>
            </a:p>
          </p:txBody>
        </p:sp>
        <p:sp>
          <p:nvSpPr>
            <p:cNvPr id="82" name="TextBox 81"/>
            <p:cNvSpPr txBox="1"/>
            <p:nvPr/>
          </p:nvSpPr>
          <p:spPr>
            <a:xfrm rot="16200000">
              <a:off x="6489603" y="13703382"/>
              <a:ext cx="755335"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Liner</a:t>
              </a:r>
              <a:endParaRPr lang="en-US" sz="1600" dirty="0">
                <a:latin typeface="Helvetica" panose="020B0604020202020204" pitchFamily="34" charset="0"/>
                <a:cs typeface="Helvetica" panose="020B0604020202020204" pitchFamily="34" charset="0"/>
              </a:endParaRPr>
            </a:p>
          </p:txBody>
        </p:sp>
        <p:cxnSp>
          <p:nvCxnSpPr>
            <p:cNvPr id="83" name="Straight Arrow Connector 82"/>
            <p:cNvCxnSpPr/>
            <p:nvPr/>
          </p:nvCxnSpPr>
          <p:spPr>
            <a:xfrm flipV="1">
              <a:off x="4907280" y="13238480"/>
              <a:ext cx="0" cy="15544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5872480" y="13238480"/>
              <a:ext cx="0" cy="155448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986768" y="13271769"/>
              <a:ext cx="8229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rot="16200000">
              <a:off x="4704629" y="13666707"/>
              <a:ext cx="1271339" cy="745029"/>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Current</a:t>
              </a:r>
            </a:p>
            <a:p>
              <a:r>
                <a:rPr lang="en-US" sz="2000" dirty="0" smtClean="0">
                  <a:latin typeface="Helvetica" panose="020B0604020202020204" pitchFamily="34" charset="0"/>
                  <a:cs typeface="Helvetica" panose="020B0604020202020204" pitchFamily="34" charset="0"/>
                </a:rPr>
                <a:t> Path</a:t>
              </a:r>
              <a:endParaRPr lang="en-US" sz="1600" dirty="0">
                <a:latin typeface="Helvetica" panose="020B0604020202020204" pitchFamily="34" charset="0"/>
                <a:cs typeface="Helvetica" panose="020B0604020202020204" pitchFamily="34" charset="0"/>
              </a:endParaRPr>
            </a:p>
          </p:txBody>
        </p:sp>
        <p:cxnSp>
          <p:nvCxnSpPr>
            <p:cNvPr id="99" name="Straight Arrow Connector 98"/>
            <p:cNvCxnSpPr/>
            <p:nvPr/>
          </p:nvCxnSpPr>
          <p:spPr>
            <a:xfrm flipV="1">
              <a:off x="3887348" y="12564040"/>
              <a:ext cx="4922152" cy="1403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864958" y="12094643"/>
              <a:ext cx="966931"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35 mm</a:t>
              </a:r>
              <a:endParaRPr lang="en-US" sz="1600" dirty="0">
                <a:latin typeface="Helvetica" panose="020B0604020202020204" pitchFamily="34" charset="0"/>
                <a:cs typeface="Helvetica" panose="020B0604020202020204" pitchFamily="34" charset="0"/>
              </a:endParaRPr>
            </a:p>
          </p:txBody>
        </p:sp>
      </p:grpSp>
      <mc:AlternateContent xmlns:mc="http://schemas.openxmlformats.org/markup-compatibility/2006">
        <mc:Choice xmlns:a14="http://schemas.microsoft.com/office/drawing/2010/main" Requires="a14">
          <p:sp>
            <p:nvSpPr>
              <p:cNvPr id="101" name="TextBox 100"/>
              <p:cNvSpPr txBox="1"/>
              <p:nvPr/>
            </p:nvSpPr>
            <p:spPr>
              <a:xfrm>
                <a:off x="7743052" y="12992565"/>
                <a:ext cx="6648052" cy="6740307"/>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In a fast Z-Pinch implosion, a strong current is passed through a hollow cylindrical liner, producing an azimuthally symmetric magnetic field </a:t>
                </a:r>
                <a14:m>
                  <m:oMath xmlns:m="http://schemas.openxmlformats.org/officeDocument/2006/math">
                    <m:sSub>
                      <m:sSubPr>
                        <m:ctrlPr>
                          <a:rPr lang="en-US" sz="2400" b="0" i="1" smtClean="0">
                            <a:latin typeface="Cambria Math" panose="02040503050406030204" pitchFamily="18" charset="0"/>
                            <a:cs typeface="Helvetica" panose="020B0604020202020204" pitchFamily="34" charset="0"/>
                          </a:rPr>
                        </m:ctrlPr>
                      </m:sSubPr>
                      <m:e>
                        <m:r>
                          <a:rPr lang="en-US" sz="2400" b="0" i="1" smtClean="0">
                            <a:latin typeface="Cambria Math" panose="02040503050406030204" pitchFamily="18" charset="0"/>
                            <a:cs typeface="Helvetica" panose="020B0604020202020204" pitchFamily="34" charset="0"/>
                          </a:rPr>
                          <m:t>𝐵</m:t>
                        </m:r>
                      </m:e>
                      <m:sub>
                        <m:r>
                          <a:rPr lang="en-US" sz="2400" b="0" i="1" smtClean="0">
                            <a:latin typeface="Cambria Math" panose="02040503050406030204" pitchFamily="18" charset="0"/>
                            <a:cs typeface="Helvetica" panose="020B0604020202020204" pitchFamily="34" charset="0"/>
                          </a:rPr>
                          <m:t>𝜃</m:t>
                        </m:r>
                      </m:sub>
                    </m:sSub>
                    <m:r>
                      <a:rPr lang="en-US" sz="2400" b="0" i="1" smtClean="0">
                        <a:latin typeface="Cambria Math" panose="02040503050406030204" pitchFamily="18" charset="0"/>
                        <a:cs typeface="Helvetica" panose="020B0604020202020204" pitchFamily="34" charset="0"/>
                      </a:rPr>
                      <m:t>=</m:t>
                    </m:r>
                    <m:sSub>
                      <m:sSubPr>
                        <m:ctrlPr>
                          <a:rPr lang="en-US" sz="2400" b="0" i="1" smtClean="0">
                            <a:latin typeface="Cambria Math" panose="02040503050406030204" pitchFamily="18" charset="0"/>
                            <a:cs typeface="Helvetica" panose="020B0604020202020204" pitchFamily="34" charset="0"/>
                          </a:rPr>
                        </m:ctrlPr>
                      </m:sSubPr>
                      <m:e>
                        <m:r>
                          <a:rPr lang="en-US" sz="2400" b="0" i="1" smtClean="0">
                            <a:latin typeface="Cambria Math" panose="02040503050406030204" pitchFamily="18" charset="0"/>
                            <a:cs typeface="Helvetica" panose="020B0604020202020204" pitchFamily="34" charset="0"/>
                          </a:rPr>
                          <m:t>𝜇</m:t>
                        </m:r>
                      </m:e>
                      <m:sub>
                        <m:r>
                          <a:rPr lang="en-US" sz="2400" b="0" i="1" smtClean="0">
                            <a:latin typeface="Cambria Math" panose="02040503050406030204" pitchFamily="18" charset="0"/>
                            <a:cs typeface="Helvetica" panose="020B0604020202020204" pitchFamily="34" charset="0"/>
                          </a:rPr>
                          <m:t>0</m:t>
                        </m:r>
                      </m:sub>
                    </m:sSub>
                    <m:r>
                      <a:rPr lang="en-US" sz="2400" b="0" i="1" smtClean="0">
                        <a:latin typeface="Cambria Math" panose="02040503050406030204" pitchFamily="18" charset="0"/>
                        <a:cs typeface="Helvetica" panose="020B0604020202020204" pitchFamily="34" charset="0"/>
                      </a:rPr>
                      <m:t>𝐼</m:t>
                    </m:r>
                    <m:r>
                      <a:rPr lang="en-US" sz="2400" b="0" i="1" smtClean="0">
                        <a:latin typeface="Cambria Math" panose="02040503050406030204" pitchFamily="18" charset="0"/>
                        <a:cs typeface="Helvetica" panose="020B0604020202020204" pitchFamily="34" charset="0"/>
                      </a:rPr>
                      <m:t>/2</m:t>
                    </m:r>
                    <m:r>
                      <a:rPr lang="en-US" sz="2400" b="0" i="1" smtClean="0">
                        <a:latin typeface="Cambria Math" panose="02040503050406030204" pitchFamily="18" charset="0"/>
                        <a:cs typeface="Helvetica" panose="020B0604020202020204" pitchFamily="34" charset="0"/>
                      </a:rPr>
                      <m:t>𝜋</m:t>
                    </m:r>
                    <m:r>
                      <a:rPr lang="en-US" sz="2400" b="0" i="1" smtClean="0">
                        <a:latin typeface="Cambria Math" panose="02040503050406030204" pitchFamily="18" charset="0"/>
                        <a:cs typeface="Helvetica" panose="020B0604020202020204" pitchFamily="34" charset="0"/>
                      </a:rPr>
                      <m:t>𝑟</m:t>
                    </m:r>
                  </m:oMath>
                </a14:m>
                <a:r>
                  <a:rPr lang="en-US" sz="2400" dirty="0" smtClean="0">
                    <a:latin typeface="Helvetica" panose="020B0604020202020204" pitchFamily="34" charset="0"/>
                    <a:cs typeface="Helvetica" panose="020B0604020202020204" pitchFamily="34" charset="0"/>
                  </a:rPr>
                  <a:t>. The current rapidly </a:t>
                </a:r>
                <a:r>
                  <a:rPr lang="en-US" sz="2400" dirty="0" smtClean="0">
                    <a:latin typeface="Helvetica" panose="020B0604020202020204" pitchFamily="34" charset="0"/>
                    <a:cs typeface="Helvetica" panose="020B0604020202020204" pitchFamily="34" charset="0"/>
                  </a:rPr>
                  <a:t>heats and ionizes the initially-solid liner while the</a:t>
                </a:r>
                <a:r>
                  <a:rPr lang="en-US" sz="2400" dirty="0" smtClean="0">
                    <a:latin typeface="Helvetica" panose="020B0604020202020204" pitchFamily="34" charset="0"/>
                    <a:cs typeface="Helvetica" panose="020B0604020202020204" pitchFamily="34" charset="0"/>
                  </a:rPr>
                  <a:t> B-field </a:t>
                </a:r>
                <a:r>
                  <a:rPr lang="en-US" sz="2400" dirty="0" smtClean="0">
                    <a:latin typeface="Helvetica" panose="020B0604020202020204" pitchFamily="34" charset="0"/>
                    <a:cs typeface="Helvetica" panose="020B0604020202020204" pitchFamily="34" charset="0"/>
                  </a:rPr>
                  <a:t>sets up a magnetic pressure gradient across the liner, accelerating the recently-formed plasma radially inward. After a brief imploding period, the plasma stagnates on axis, reaching extreme temperatures and pressures.</a:t>
                </a:r>
                <a:endParaRPr lang="en-US" sz="2400" dirty="0" smtClean="0">
                  <a:latin typeface="Helvetica" panose="020B0604020202020204" pitchFamily="34" charset="0"/>
                  <a:cs typeface="Helvetica" panose="020B0604020202020204" pitchFamily="34" charset="0"/>
                </a:endParaRPr>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a:p>
                <a:endParaRPr lang="en-US" sz="2400" dirty="0"/>
              </a:p>
            </p:txBody>
          </p:sp>
        </mc:Choice>
        <mc:Fallback>
          <p:sp>
            <p:nvSpPr>
              <p:cNvPr id="101" name="TextBox 100"/>
              <p:cNvSpPr txBox="1">
                <a:spLocks noRot="1" noChangeAspect="1" noMove="1" noResize="1" noEditPoints="1" noAdjustHandles="1" noChangeArrowheads="1" noChangeShapeType="1" noTextEdit="1"/>
              </p:cNvSpPr>
              <p:nvPr/>
            </p:nvSpPr>
            <p:spPr>
              <a:xfrm>
                <a:off x="7743052" y="12992565"/>
                <a:ext cx="6648052" cy="6740307"/>
              </a:xfrm>
              <a:prstGeom prst="rect">
                <a:avLst/>
              </a:prstGeom>
              <a:blipFill>
                <a:blip r:embed="rId12"/>
                <a:stretch>
                  <a:fillRect l="-1375" t="-633" r="-1375"/>
                </a:stretch>
              </a:blipFill>
            </p:spPr>
            <p:txBody>
              <a:bodyPr/>
              <a:lstStyle/>
              <a:p>
                <a:r>
                  <a:rPr lang="en-US">
                    <a:noFill/>
                  </a:rPr>
                  <a:t> </a:t>
                </a:r>
              </a:p>
            </p:txBody>
          </p:sp>
        </mc:Fallback>
      </mc:AlternateContent>
      <p:sp>
        <p:nvSpPr>
          <p:cNvPr id="102" name="TextBox 101"/>
          <p:cNvSpPr txBox="1"/>
          <p:nvPr/>
        </p:nvSpPr>
        <p:spPr>
          <a:xfrm>
            <a:off x="15478451" y="21271160"/>
            <a:ext cx="12891561" cy="4893647"/>
          </a:xfrm>
          <a:prstGeom prst="rect">
            <a:avLst/>
          </a:prstGeom>
          <a:noFill/>
        </p:spPr>
        <p:txBody>
          <a:bodyPr wrap="square" rtlCol="0">
            <a:spAutoFit/>
          </a:bodyPr>
          <a:lstStyle/>
          <a:p>
            <a:pPr algn="just"/>
            <a:r>
              <a:rPr lang="en-US" sz="2400" dirty="0">
                <a:latin typeface="Helvetica" panose="020B0604020202020204" pitchFamily="34" charset="0"/>
                <a:cs typeface="Helvetica" panose="020B0604020202020204" pitchFamily="34" charset="0"/>
              </a:rPr>
              <a:t>	</a:t>
            </a:r>
            <a:r>
              <a:rPr lang="en-US" sz="2400" dirty="0" smtClean="0">
                <a:latin typeface="Helvetica" panose="020B0604020202020204" pitchFamily="34" charset="0"/>
                <a:cs typeface="Helvetica" panose="020B0604020202020204" pitchFamily="34" charset="0"/>
              </a:rPr>
              <a:t>The Driving current on MAIZE is measured using a </a:t>
            </a:r>
            <a:r>
              <a:rPr lang="en-US" sz="2400" dirty="0" err="1" smtClean="0">
                <a:latin typeface="Helvetica" panose="020B0604020202020204" pitchFamily="34" charset="0"/>
                <a:cs typeface="Helvetica" panose="020B0604020202020204" pitchFamily="34" charset="0"/>
              </a:rPr>
              <a:t>Rogowski</a:t>
            </a:r>
            <a:r>
              <a:rPr lang="en-US" sz="2400" dirty="0" smtClean="0">
                <a:latin typeface="Helvetica" panose="020B0604020202020204" pitchFamily="34" charset="0"/>
                <a:cs typeface="Helvetica" panose="020B0604020202020204" pitchFamily="34" charset="0"/>
              </a:rPr>
              <a:t> coil surrounding the power feed. A 12-frame visible-spectrum fast framing camera (FFC) was used with a 4-frame XUV self-emission imaging system to diagnose MRTI growth. The XUV system consists of four, 200 µm pinholes coupled to four micro-channel scintillating plates, which are in turn imaged with a long exposure camera. </a:t>
            </a:r>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103" name="TextBox 102"/>
          <p:cNvSpPr txBox="1"/>
          <p:nvPr/>
        </p:nvSpPr>
        <p:spPr>
          <a:xfrm>
            <a:off x="1932130" y="16459200"/>
            <a:ext cx="5351435" cy="3416320"/>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Standard Z-Pinch Geometry</a:t>
            </a:r>
            <a:endParaRPr lang="en-US" sz="2400" i="1" dirty="0" smtClean="0">
              <a:latin typeface="Helvetica" panose="020B0604020202020204" pitchFamily="34" charset="0"/>
              <a:cs typeface="Helvetica" panose="020B0604020202020204" pitchFamily="34" charset="0"/>
            </a:endParaRP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sp>
        <p:nvSpPr>
          <p:cNvPr id="107" name="TextBox 106"/>
          <p:cNvSpPr txBox="1"/>
          <p:nvPr/>
        </p:nvSpPr>
        <p:spPr>
          <a:xfrm>
            <a:off x="1916890" y="20967609"/>
            <a:ext cx="880649" cy="3270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Anode</a:t>
            </a:r>
            <a:endParaRPr lang="en-US" sz="1600" dirty="0">
              <a:latin typeface="Helvetica" panose="020B0604020202020204" pitchFamily="34" charset="0"/>
              <a:cs typeface="Helvetica" panose="020B0604020202020204" pitchFamily="34" charset="0"/>
            </a:endParaRPr>
          </a:p>
        </p:txBody>
      </p:sp>
      <p:sp>
        <p:nvSpPr>
          <p:cNvPr id="108" name="TextBox 107"/>
          <p:cNvSpPr txBox="1"/>
          <p:nvPr/>
        </p:nvSpPr>
        <p:spPr>
          <a:xfrm>
            <a:off x="4922733" y="21650317"/>
            <a:ext cx="1096927" cy="3270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Cathode</a:t>
            </a:r>
            <a:endParaRPr lang="en-US" sz="1600" dirty="0">
              <a:latin typeface="Helvetica" panose="020B0604020202020204" pitchFamily="34" charset="0"/>
              <a:cs typeface="Helvetica" panose="020B0604020202020204" pitchFamily="34" charset="0"/>
            </a:endParaRPr>
          </a:p>
        </p:txBody>
      </p:sp>
      <p:sp>
        <p:nvSpPr>
          <p:cNvPr id="109" name="TextBox 108"/>
          <p:cNvSpPr txBox="1"/>
          <p:nvPr/>
        </p:nvSpPr>
        <p:spPr>
          <a:xfrm>
            <a:off x="8012012" y="18934636"/>
            <a:ext cx="6531491" cy="4524315"/>
          </a:xfrm>
          <a:prstGeom prst="rect">
            <a:avLst/>
          </a:prstGeom>
          <a:noFill/>
        </p:spPr>
        <p:txBody>
          <a:bodyPr wrap="square" rtlCol="0">
            <a:spAutoFit/>
          </a:bodyPr>
          <a:lstStyle/>
          <a:p>
            <a:pPr algn="just"/>
            <a:r>
              <a:rPr lang="en-US" sz="2400" dirty="0" smtClean="0">
                <a:latin typeface="Helvetica" panose="020B0604020202020204" pitchFamily="34" charset="0"/>
                <a:cs typeface="Helvetica" panose="020B0604020202020204" pitchFamily="34" charset="0"/>
              </a:rPr>
              <a:t>	Z-Pinch plasmas have been used as strong x-ray sources, testbeds fo</a:t>
            </a:r>
            <a:r>
              <a:rPr lang="en-US" sz="2400" dirty="0" smtClean="0">
                <a:latin typeface="Helvetica" panose="020B0604020202020204" pitchFamily="34" charset="0"/>
                <a:cs typeface="Helvetica" panose="020B0604020202020204" pitchFamily="34" charset="0"/>
              </a:rPr>
              <a:t>r plasma stability experiments, and are the basis of </a:t>
            </a:r>
            <a:r>
              <a:rPr lang="en-US" sz="2400" dirty="0" err="1" smtClean="0">
                <a:latin typeface="Helvetica" panose="020B0604020202020204" pitchFamily="34" charset="0"/>
                <a:cs typeface="Helvetica" panose="020B0604020202020204" pitchFamily="34" charset="0"/>
              </a:rPr>
              <a:t>Magnetised</a:t>
            </a:r>
            <a:r>
              <a:rPr lang="en-US" sz="2400" dirty="0" smtClean="0">
                <a:latin typeface="Helvetica" panose="020B0604020202020204" pitchFamily="34" charset="0"/>
                <a:cs typeface="Helvetica" panose="020B0604020202020204" pitchFamily="34" charset="0"/>
              </a:rPr>
              <a:t> Liner Inertial Fusion </a:t>
            </a:r>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110" name="TextBox 109"/>
          <p:cNvSpPr txBox="1"/>
          <p:nvPr/>
        </p:nvSpPr>
        <p:spPr>
          <a:xfrm>
            <a:off x="1940827" y="22262252"/>
            <a:ext cx="5351435" cy="3416320"/>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Dynamic Screw-Pinch Geometry</a:t>
            </a:r>
            <a:endParaRPr lang="en-US" sz="2400" i="1" dirty="0" smtClean="0">
              <a:latin typeface="Helvetica" panose="020B0604020202020204" pitchFamily="34" charset="0"/>
              <a:cs typeface="Helvetica" panose="020B0604020202020204" pitchFamily="34" charset="0"/>
            </a:endParaRP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grpSp>
        <p:nvGrpSpPr>
          <p:cNvPr id="4" name="Group 3"/>
          <p:cNvGrpSpPr/>
          <p:nvPr/>
        </p:nvGrpSpPr>
        <p:grpSpPr>
          <a:xfrm>
            <a:off x="8171727" y="25696094"/>
            <a:ext cx="6371776" cy="3107115"/>
            <a:chOff x="8099965" y="26093968"/>
            <a:chExt cx="6443538" cy="2731187"/>
          </a:xfrm>
        </p:grpSpPr>
        <p:pic>
          <p:nvPicPr>
            <p:cNvPr id="1031" name="Picture 7" descr="https://lh7-rt.googleusercontent.com/slidesz/AGV_vUfBiG8k73we_2pvVu_4l3Gi8uuFUTICsFMlXRKG80ZrI4ypGmRm5JGRtxJ7cyTeztGVyA8ViF1czyel-hJ1ypP4_IvbZS00O53CmJ64MTPzfQem-yITJ8GVQPaVq3-kgLnByDBFJ8irA_tRb3Hkh_Jhq7ibKkA=s2048?key=n-ikbJ8uxttkCOzY6ELcoQ"/>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99965" y="26116989"/>
              <a:ext cx="1113270" cy="270816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s://lh7-rt.googleusercontent.com/slidesz/AGV_vUf0h4p6LjcJ03itQ9S7cvqGV2R6tXCY4nwrgfyHwBPARn_v2deI94yU-b_4n2H_scdNh2okVRhNaqqfpvKTYvllBB1iLFhEt28Uv-UvrM56sHGEPi0OMXNBSSIDsm00hNhgs7o5TM69m6cvV8doeJxio6qnSuWa=s2048?key=n-ikbJ8uxttkCOzY6ELcoQ"/>
            <p:cNvPicPr>
              <a:picLocks noChangeAspect="1" noChangeArrowheads="1"/>
            </p:cNvPicPr>
            <p:nvPr/>
          </p:nvPicPr>
          <p:blipFill rotWithShape="1">
            <a:blip r:embed="rId14">
              <a:extLst>
                <a:ext uri="{28A0092B-C50C-407E-A947-70E740481C1C}">
                  <a14:useLocalDpi xmlns:a14="http://schemas.microsoft.com/office/drawing/2010/main" val="0"/>
                </a:ext>
              </a:extLst>
            </a:blip>
            <a:srcRect t="14127"/>
            <a:stretch/>
          </p:blipFill>
          <p:spPr bwMode="auto">
            <a:xfrm>
              <a:off x="9214377" y="26133669"/>
              <a:ext cx="5329126" cy="2691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102889" y="26093968"/>
              <a:ext cx="6440613" cy="2720051"/>
            </a:xfrm>
            <a:prstGeom prst="rect">
              <a:avLst/>
            </a:prstGeom>
            <a:noFill/>
            <a:ln w="76200">
              <a:solidFill>
                <a:srgbClr val="002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11" name="TextBox 110"/>
              <p:cNvSpPr txBox="1"/>
              <p:nvPr/>
            </p:nvSpPr>
            <p:spPr>
              <a:xfrm>
                <a:off x="8602039" y="28784572"/>
                <a:ext cx="5351435"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Magnetostatic simulation of </a:t>
                </a:r>
                <a14:m>
                  <m:oMath xmlns:m="http://schemas.openxmlformats.org/officeDocument/2006/math">
                    <m:sSub>
                      <m:sSubPr>
                        <m:ctrlPr>
                          <a:rPr lang="en-US" sz="2400" b="0" i="1" smtClean="0">
                            <a:latin typeface="Cambria Math" panose="02040503050406030204" pitchFamily="18" charset="0"/>
                            <a:cs typeface="Helvetica" panose="020B0604020202020204" pitchFamily="34" charset="0"/>
                          </a:rPr>
                        </m:ctrlPr>
                      </m:sSubPr>
                      <m:e>
                        <m:r>
                          <a:rPr lang="en-US" sz="2400" b="0" i="1" smtClean="0">
                            <a:latin typeface="Cambria Math" panose="02040503050406030204" pitchFamily="18" charset="0"/>
                            <a:cs typeface="Helvetica" panose="020B0604020202020204" pitchFamily="34" charset="0"/>
                          </a:rPr>
                          <m:t>𝐵</m:t>
                        </m:r>
                      </m:e>
                      <m:sub>
                        <m:r>
                          <a:rPr lang="en-US" sz="2400" b="0" i="1" smtClean="0">
                            <a:latin typeface="Cambria Math" panose="02040503050406030204" pitchFamily="18" charset="0"/>
                            <a:cs typeface="Helvetica" panose="020B0604020202020204" pitchFamily="34" charset="0"/>
                          </a:rPr>
                          <m:t>𝑧</m:t>
                        </m:r>
                      </m:sub>
                    </m:sSub>
                  </m:oMath>
                </a14:m>
                <a:r>
                  <a:rPr lang="en-US" sz="2400" i="1" dirty="0" smtClean="0">
                    <a:latin typeface="Helvetica" panose="020B0604020202020204" pitchFamily="34" charset="0"/>
                    <a:cs typeface="Helvetica" panose="020B0604020202020204" pitchFamily="34" charset="0"/>
                  </a:rPr>
                  <a:t> field generated by mid-field DSP geometry. </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mc:Choice>
        <mc:Fallback>
          <p:sp>
            <p:nvSpPr>
              <p:cNvPr id="111" name="TextBox 110"/>
              <p:cNvSpPr txBox="1">
                <a:spLocks noRot="1" noChangeAspect="1" noMove="1" noResize="1" noEditPoints="1" noAdjustHandles="1" noChangeArrowheads="1" noChangeShapeType="1" noTextEdit="1"/>
              </p:cNvSpPr>
              <p:nvPr/>
            </p:nvSpPr>
            <p:spPr>
              <a:xfrm>
                <a:off x="8602039" y="28784572"/>
                <a:ext cx="5351435" cy="3785652"/>
              </a:xfrm>
              <a:prstGeom prst="rect">
                <a:avLst/>
              </a:prstGeom>
              <a:blipFill>
                <a:blip r:embed="rId15"/>
                <a:stretch>
                  <a:fillRect l="-1481" t="-1127" r="-2961"/>
                </a:stretch>
              </a:blipFill>
            </p:spPr>
            <p:txBody>
              <a:bodyPr/>
              <a:lstStyle/>
              <a:p>
                <a:r>
                  <a:rPr lang="en-US">
                    <a:noFill/>
                  </a:rPr>
                  <a:t> </a:t>
                </a:r>
              </a:p>
            </p:txBody>
          </p:sp>
        </mc:Fallback>
      </mc:AlternateContent>
      <p:sp>
        <p:nvSpPr>
          <p:cNvPr id="112" name="TextBox 111"/>
          <p:cNvSpPr txBox="1"/>
          <p:nvPr/>
        </p:nvSpPr>
        <p:spPr>
          <a:xfrm>
            <a:off x="37070947" y="18663140"/>
            <a:ext cx="5351435" cy="3785652"/>
          </a:xfrm>
          <a:prstGeom prst="rect">
            <a:avLst/>
          </a:prstGeom>
          <a:noFill/>
        </p:spPr>
        <p:txBody>
          <a:bodyPr wrap="square" rtlCol="0">
            <a:spAutoFit/>
          </a:bodyPr>
          <a:lstStyle/>
          <a:p>
            <a:pPr algn="ctr"/>
            <a:r>
              <a:rPr lang="en-US" sz="2400" i="1" dirty="0" smtClean="0">
                <a:latin typeface="Helvetica" panose="020B0604020202020204" pitchFamily="34" charset="0"/>
                <a:cs typeface="Helvetica" panose="020B0604020202020204" pitchFamily="34" charset="0"/>
              </a:rPr>
              <a:t>Standard Z-Pinch (top), low-field DSP (middle) and mid-field DSP (bottom)</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p:sp>
        <p:nvSpPr>
          <p:cNvPr id="113" name="Rectangle 112"/>
          <p:cNvSpPr/>
          <p:nvPr/>
        </p:nvSpPr>
        <p:spPr>
          <a:xfrm>
            <a:off x="36158984" y="21404586"/>
            <a:ext cx="6067968" cy="29776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c 72"/>
          <p:cNvSpPr/>
          <p:nvPr/>
        </p:nvSpPr>
        <p:spPr>
          <a:xfrm>
            <a:off x="38606701" y="22261939"/>
            <a:ext cx="743592" cy="226532"/>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Arc 73"/>
          <p:cNvSpPr/>
          <p:nvPr/>
        </p:nvSpPr>
        <p:spPr>
          <a:xfrm>
            <a:off x="38606701" y="22715004"/>
            <a:ext cx="743592" cy="226532"/>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38606701" y="23168069"/>
            <a:ext cx="743592" cy="226532"/>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40612678" y="22261939"/>
            <a:ext cx="428692" cy="129447"/>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a:off x="40612678" y="22715004"/>
            <a:ext cx="428692" cy="129447"/>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a:off x="40612678" y="23168069"/>
            <a:ext cx="428692" cy="129447"/>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5" name="TextBox 114"/>
              <p:cNvSpPr txBox="1"/>
              <p:nvPr/>
            </p:nvSpPr>
            <p:spPr>
              <a:xfrm>
                <a:off x="36515234" y="24471136"/>
                <a:ext cx="5351435" cy="3785652"/>
              </a:xfrm>
              <a:prstGeom prst="rect">
                <a:avLst/>
              </a:prstGeom>
              <a:noFill/>
            </p:spPr>
            <p:txBody>
              <a:bodyPr wrap="square" rtlCol="0">
                <a:spAutoFit/>
              </a:bodyPr>
              <a:lstStyle/>
              <a:p>
                <a:pPr algn="ctr"/>
                <a:r>
                  <a:rPr lang="en-US" sz="2400" i="1" dirty="0" smtClean="0">
                    <a:solidFill>
                      <a:schemeClr val="bg1"/>
                    </a:solidFill>
                    <a:latin typeface="Helvetica" panose="020B0604020202020204" pitchFamily="34" charset="0"/>
                    <a:cs typeface="Helvetica" panose="020B0604020202020204" pitchFamily="34" charset="0"/>
                  </a:rPr>
                  <a:t>Flux Compression of </a:t>
                </a:r>
                <a14:m>
                  <m:oMath xmlns:m="http://schemas.openxmlformats.org/officeDocument/2006/math">
                    <m:sSub>
                      <m:sSubPr>
                        <m:ctrlPr>
                          <a:rPr lang="en-US" sz="2400" b="0" i="1" smtClean="0">
                            <a:solidFill>
                              <a:schemeClr val="bg1"/>
                            </a:solidFill>
                            <a:latin typeface="Cambria Math" panose="02040503050406030204" pitchFamily="18" charset="0"/>
                            <a:cs typeface="Helvetica" panose="020B0604020202020204" pitchFamily="34" charset="0"/>
                          </a:rPr>
                        </m:ctrlPr>
                      </m:sSubPr>
                      <m:e>
                        <m:r>
                          <a:rPr lang="en-US" sz="2400" b="0" i="1" smtClean="0">
                            <a:solidFill>
                              <a:schemeClr val="bg1"/>
                            </a:solidFill>
                            <a:latin typeface="Cambria Math" panose="02040503050406030204" pitchFamily="18" charset="0"/>
                            <a:cs typeface="Helvetica" panose="020B0604020202020204" pitchFamily="34" charset="0"/>
                          </a:rPr>
                          <m:t>𝐵</m:t>
                        </m:r>
                      </m:e>
                      <m:sub>
                        <m:r>
                          <a:rPr lang="en-US" sz="2400" b="0" i="1" smtClean="0">
                            <a:solidFill>
                              <a:schemeClr val="bg1"/>
                            </a:solidFill>
                            <a:latin typeface="Cambria Math" panose="02040503050406030204" pitchFamily="18" charset="0"/>
                            <a:cs typeface="Helvetica" panose="020B0604020202020204" pitchFamily="34" charset="0"/>
                          </a:rPr>
                          <m:t>𝑧</m:t>
                        </m:r>
                      </m:sub>
                    </m:sSub>
                  </m:oMath>
                </a14:m>
                <a:r>
                  <a:rPr lang="en-US" sz="2400" i="1" dirty="0" smtClean="0">
                    <a:solidFill>
                      <a:schemeClr val="bg1"/>
                    </a:solidFill>
                    <a:latin typeface="Helvetica" panose="020B0604020202020204" pitchFamily="34" charset="0"/>
                    <a:cs typeface="Helvetica" panose="020B0604020202020204" pitchFamily="34" charset="0"/>
                  </a:rPr>
                  <a:t> by Z-Pinch plasma</a:t>
                </a:r>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smtClean="0"/>
              </a:p>
              <a:p>
                <a:pPr algn="ctr"/>
                <a:endParaRPr lang="en-US" sz="2400" dirty="0"/>
              </a:p>
              <a:p>
                <a:pPr algn="ctr"/>
                <a:endParaRPr lang="en-US" sz="2400" dirty="0"/>
              </a:p>
            </p:txBody>
          </p:sp>
        </mc:Choice>
        <mc:Fallback>
          <p:sp>
            <p:nvSpPr>
              <p:cNvPr id="115" name="TextBox 114"/>
              <p:cNvSpPr txBox="1">
                <a:spLocks noRot="1" noChangeAspect="1" noMove="1" noResize="1" noEditPoints="1" noAdjustHandles="1" noChangeArrowheads="1" noChangeShapeType="1" noTextEdit="1"/>
              </p:cNvSpPr>
              <p:nvPr/>
            </p:nvSpPr>
            <p:spPr>
              <a:xfrm>
                <a:off x="36515234" y="24471136"/>
                <a:ext cx="5351435" cy="3785652"/>
              </a:xfrm>
              <a:prstGeom prst="rect">
                <a:avLst/>
              </a:prstGeom>
              <a:blipFill>
                <a:blip r:embed="rId16"/>
                <a:stretch>
                  <a:fillRect t="-1127"/>
                </a:stretch>
              </a:blipFill>
            </p:spPr>
            <p:txBody>
              <a:bodyPr/>
              <a:lstStyle/>
              <a:p>
                <a:r>
                  <a:rPr lang="en-US">
                    <a:noFill/>
                  </a:rPr>
                  <a:t> </a:t>
                </a:r>
              </a:p>
            </p:txBody>
          </p:sp>
        </mc:Fallback>
      </mc:AlternateContent>
      <p:sp>
        <p:nvSpPr>
          <p:cNvPr id="116" name="Rectangle 115"/>
          <p:cNvSpPr/>
          <p:nvPr/>
        </p:nvSpPr>
        <p:spPr>
          <a:xfrm>
            <a:off x="22326913" y="25905247"/>
            <a:ext cx="5664634" cy="3500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Picture of Scintillator</a:t>
            </a:r>
            <a:endParaRPr lang="en-US" sz="4000" dirty="0"/>
          </a:p>
        </p:txBody>
      </p:sp>
      <p:sp>
        <p:nvSpPr>
          <p:cNvPr id="122" name="Rectangle 121"/>
          <p:cNvSpPr/>
          <p:nvPr/>
        </p:nvSpPr>
        <p:spPr>
          <a:xfrm>
            <a:off x="31672437" y="7201385"/>
            <a:ext cx="5166921" cy="11346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Image at t=0</a:t>
            </a:r>
            <a:endParaRPr lang="en-US" sz="4000" dirty="0"/>
          </a:p>
        </p:txBody>
      </p:sp>
      <p:sp>
        <p:nvSpPr>
          <p:cNvPr id="123" name="Rectangle 122"/>
          <p:cNvSpPr/>
          <p:nvPr/>
        </p:nvSpPr>
        <p:spPr>
          <a:xfrm>
            <a:off x="16109263" y="25781295"/>
            <a:ext cx="5664634" cy="3500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Picture of FCC</a:t>
            </a:r>
            <a:endParaRPr lang="en-US" sz="4000" dirty="0"/>
          </a:p>
        </p:txBody>
      </p:sp>
      <p:sp>
        <p:nvSpPr>
          <p:cNvPr id="125" name="TextBox 124"/>
          <p:cNvSpPr txBox="1"/>
          <p:nvPr/>
        </p:nvSpPr>
        <p:spPr>
          <a:xfrm>
            <a:off x="29476186" y="21524847"/>
            <a:ext cx="6446541" cy="7786747"/>
          </a:xfrm>
          <a:prstGeom prst="rect">
            <a:avLst/>
          </a:prstGeom>
          <a:noFill/>
        </p:spPr>
        <p:txBody>
          <a:bodyPr wrap="square" rtlCol="0">
            <a:spAutoFit/>
          </a:bodyPr>
          <a:lstStyle/>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The low-field and mid-field DSP designs suppressed MRT instability growth significantly when compared to a SZP.</a:t>
            </a:r>
          </a:p>
          <a:p>
            <a:pPr algn="just"/>
            <a:endParaRPr lang="en-US" sz="2800" dirty="0" smtClean="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The failure of the high-field DSP to achieve significant compression is </a:t>
            </a:r>
            <a:r>
              <a:rPr lang="en-US" sz="2800" dirty="0">
                <a:solidFill>
                  <a:schemeClr val="bg1"/>
                </a:solidFill>
                <a:latin typeface="Helvetica" panose="020B0604020202020204" pitchFamily="34" charset="0"/>
                <a:cs typeface="Helvetica" panose="020B0604020202020204" pitchFamily="34" charset="0"/>
              </a:rPr>
              <a:t>evidence </a:t>
            </a:r>
            <a:r>
              <a:rPr lang="en-US" sz="2800" dirty="0" smtClean="0">
                <a:solidFill>
                  <a:schemeClr val="bg1"/>
                </a:solidFill>
                <a:latin typeface="Helvetica" panose="020B0604020202020204" pitchFamily="34" charset="0"/>
                <a:cs typeface="Helvetica" panose="020B0604020202020204" pitchFamily="34" charset="0"/>
              </a:rPr>
              <a:t>of a </a:t>
            </a:r>
            <a:r>
              <a:rPr lang="en-US" sz="2800" dirty="0">
                <a:solidFill>
                  <a:schemeClr val="bg1"/>
                </a:solidFill>
                <a:latin typeface="Helvetica" panose="020B0604020202020204" pitchFamily="34" charset="0"/>
                <a:cs typeface="Helvetica" panose="020B0604020202020204" pitchFamily="34" charset="0"/>
              </a:rPr>
              <a:t>significant diffusion of axial magnetic field through the outer </a:t>
            </a:r>
            <a:r>
              <a:rPr lang="en-US" sz="2800" dirty="0" smtClean="0">
                <a:solidFill>
                  <a:schemeClr val="bg1"/>
                </a:solidFill>
                <a:latin typeface="Helvetica" panose="020B0604020202020204" pitchFamily="34" charset="0"/>
                <a:cs typeface="Helvetica" panose="020B0604020202020204" pitchFamily="34" charset="0"/>
              </a:rPr>
              <a:t>liner early in time. </a:t>
            </a:r>
            <a:endParaRPr lang="en-US" sz="2800" dirty="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endParaRPr lang="en-US" sz="2800" dirty="0" smtClean="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64" name="Arc 63"/>
          <p:cNvSpPr/>
          <p:nvPr/>
        </p:nvSpPr>
        <p:spPr>
          <a:xfrm>
            <a:off x="36766320" y="22232814"/>
            <a:ext cx="848927" cy="328429"/>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36766320" y="22692614"/>
            <a:ext cx="848927" cy="328429"/>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36766320" y="23152414"/>
            <a:ext cx="848927" cy="328429"/>
          </a:xfrm>
          <a:prstGeom prst="arc">
            <a:avLst>
              <a:gd name="adj1" fmla="val 7960259"/>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Arc 127"/>
          <p:cNvSpPr/>
          <p:nvPr/>
        </p:nvSpPr>
        <p:spPr>
          <a:xfrm>
            <a:off x="36766320" y="23155641"/>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flipH="1">
            <a:off x="39190952" y="21632233"/>
            <a:ext cx="1062274"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p:cNvSpPr/>
          <p:nvPr/>
        </p:nvSpPr>
        <p:spPr>
          <a:xfrm>
            <a:off x="37703768" y="21632233"/>
            <a:ext cx="1062274" cy="2588942"/>
          </a:xfrm>
          <a:prstGeom prst="arc">
            <a:avLst>
              <a:gd name="adj1" fmla="val 16200000"/>
              <a:gd name="adj2" fmla="val 5384773"/>
            </a:avLst>
          </a:prstGeom>
          <a:noFill/>
          <a:ln w="50800">
            <a:solidFill>
              <a:srgbClr val="002D62"/>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p:cNvSpPr/>
          <p:nvPr/>
        </p:nvSpPr>
        <p:spPr>
          <a:xfrm>
            <a:off x="38341133" y="21632233"/>
            <a:ext cx="531137" cy="2588942"/>
          </a:xfrm>
          <a:prstGeom prst="arc">
            <a:avLst>
              <a:gd name="adj1" fmla="val 16200000"/>
              <a:gd name="adj2" fmla="val 5384773"/>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p:cNvSpPr/>
          <p:nvPr/>
        </p:nvSpPr>
        <p:spPr>
          <a:xfrm flipH="1">
            <a:off x="39084724" y="21632233"/>
            <a:ext cx="531137"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Arc 71"/>
          <p:cNvSpPr/>
          <p:nvPr/>
        </p:nvSpPr>
        <p:spPr>
          <a:xfrm flipH="1">
            <a:off x="38978497" y="21632233"/>
            <a:ext cx="0"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p:cNvGrpSpPr/>
          <p:nvPr/>
        </p:nvGrpSpPr>
        <p:grpSpPr>
          <a:xfrm>
            <a:off x="38606700" y="22257358"/>
            <a:ext cx="746098" cy="231113"/>
            <a:chOff x="38606700" y="22257358"/>
            <a:chExt cx="746098" cy="231113"/>
          </a:xfrm>
        </p:grpSpPr>
        <p:sp>
          <p:nvSpPr>
            <p:cNvPr id="137" name="Arc 136"/>
            <p:cNvSpPr/>
            <p:nvPr/>
          </p:nvSpPr>
          <p:spPr>
            <a:xfrm>
              <a:off x="38606700" y="22257358"/>
              <a:ext cx="743592" cy="226532"/>
            </a:xfrm>
            <a:prstGeom prst="arc">
              <a:avLst>
                <a:gd name="adj1" fmla="val 193614"/>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38609206" y="22261939"/>
              <a:ext cx="743592" cy="226532"/>
            </a:xfrm>
            <a:prstGeom prst="arc">
              <a:avLst>
                <a:gd name="adj1" fmla="val 8926456"/>
                <a:gd name="adj2" fmla="val 1130445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9" name="Group 138"/>
          <p:cNvGrpSpPr/>
          <p:nvPr/>
        </p:nvGrpSpPr>
        <p:grpSpPr>
          <a:xfrm>
            <a:off x="38605447" y="22715153"/>
            <a:ext cx="746098" cy="231113"/>
            <a:chOff x="38606700" y="22257358"/>
            <a:chExt cx="746098" cy="231113"/>
          </a:xfrm>
        </p:grpSpPr>
        <p:sp>
          <p:nvSpPr>
            <p:cNvPr id="140" name="Arc 139"/>
            <p:cNvSpPr/>
            <p:nvPr/>
          </p:nvSpPr>
          <p:spPr>
            <a:xfrm>
              <a:off x="38606700" y="22257358"/>
              <a:ext cx="743592" cy="226532"/>
            </a:xfrm>
            <a:prstGeom prst="arc">
              <a:avLst>
                <a:gd name="adj1" fmla="val 193614"/>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a:off x="38609206" y="22261939"/>
              <a:ext cx="743592" cy="226532"/>
            </a:xfrm>
            <a:prstGeom prst="arc">
              <a:avLst>
                <a:gd name="adj1" fmla="val 8926456"/>
                <a:gd name="adj2" fmla="val 1130445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2" name="Group 141"/>
          <p:cNvGrpSpPr/>
          <p:nvPr/>
        </p:nvGrpSpPr>
        <p:grpSpPr>
          <a:xfrm>
            <a:off x="38613812" y="23165778"/>
            <a:ext cx="746098" cy="231113"/>
            <a:chOff x="38606700" y="22257358"/>
            <a:chExt cx="746098" cy="231113"/>
          </a:xfrm>
        </p:grpSpPr>
        <p:sp>
          <p:nvSpPr>
            <p:cNvPr id="143" name="Arc 142"/>
            <p:cNvSpPr/>
            <p:nvPr/>
          </p:nvSpPr>
          <p:spPr>
            <a:xfrm>
              <a:off x="38606700" y="22257358"/>
              <a:ext cx="743592" cy="226532"/>
            </a:xfrm>
            <a:prstGeom prst="arc">
              <a:avLst>
                <a:gd name="adj1" fmla="val 193614"/>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p:cNvSpPr/>
            <p:nvPr/>
          </p:nvSpPr>
          <p:spPr>
            <a:xfrm>
              <a:off x="38609206" y="22261939"/>
              <a:ext cx="743592" cy="226532"/>
            </a:xfrm>
            <a:prstGeom prst="arc">
              <a:avLst>
                <a:gd name="adj1" fmla="val 8926456"/>
                <a:gd name="adj2" fmla="val 1130445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Arc 58"/>
          <p:cNvSpPr/>
          <p:nvPr/>
        </p:nvSpPr>
        <p:spPr>
          <a:xfrm flipH="1">
            <a:off x="37360569" y="21593747"/>
            <a:ext cx="0" cy="2627428"/>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36851213" y="21593747"/>
            <a:ext cx="0" cy="2627428"/>
          </a:xfrm>
          <a:prstGeom prst="arc">
            <a:avLst>
              <a:gd name="adj1" fmla="val 16200000"/>
              <a:gd name="adj2" fmla="val 5384773"/>
            </a:avLst>
          </a:prstGeom>
          <a:noFill/>
          <a:ln w="50800">
            <a:solidFill>
              <a:srgbClr val="002D62"/>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37020998" y="21593747"/>
            <a:ext cx="0" cy="2627428"/>
          </a:xfrm>
          <a:prstGeom prst="arc">
            <a:avLst>
              <a:gd name="adj1" fmla="val 16200000"/>
              <a:gd name="adj2" fmla="val 5384773"/>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flipH="1">
            <a:off x="37530354" y="21593747"/>
            <a:ext cx="0" cy="2627428"/>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flipH="1">
            <a:off x="37190784" y="21593747"/>
            <a:ext cx="0" cy="2627428"/>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p:cNvGrpSpPr/>
          <p:nvPr/>
        </p:nvGrpSpPr>
        <p:grpSpPr>
          <a:xfrm>
            <a:off x="36766320" y="22229587"/>
            <a:ext cx="848927" cy="331656"/>
            <a:chOff x="36766320" y="22229587"/>
            <a:chExt cx="848927" cy="331656"/>
          </a:xfrm>
        </p:grpSpPr>
        <p:sp>
          <p:nvSpPr>
            <p:cNvPr id="126" name="Arc 125"/>
            <p:cNvSpPr/>
            <p:nvPr/>
          </p:nvSpPr>
          <p:spPr>
            <a:xfrm>
              <a:off x="36766320" y="22232814"/>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Arc 128"/>
            <p:cNvSpPr/>
            <p:nvPr/>
          </p:nvSpPr>
          <p:spPr>
            <a:xfrm>
              <a:off x="36766320" y="22229587"/>
              <a:ext cx="848927" cy="328429"/>
            </a:xfrm>
            <a:prstGeom prst="arc">
              <a:avLst>
                <a:gd name="adj1" fmla="val 7960259"/>
                <a:gd name="adj2" fmla="val 10764734"/>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1" name="Group 130"/>
          <p:cNvGrpSpPr/>
          <p:nvPr/>
        </p:nvGrpSpPr>
        <p:grpSpPr>
          <a:xfrm>
            <a:off x="36766320" y="22689006"/>
            <a:ext cx="848927" cy="331656"/>
            <a:chOff x="36766320" y="22229587"/>
            <a:chExt cx="848927" cy="331656"/>
          </a:xfrm>
        </p:grpSpPr>
        <p:sp>
          <p:nvSpPr>
            <p:cNvPr id="132" name="Arc 131"/>
            <p:cNvSpPr/>
            <p:nvPr/>
          </p:nvSpPr>
          <p:spPr>
            <a:xfrm>
              <a:off x="36766320" y="22232814"/>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Arc 132"/>
            <p:cNvSpPr/>
            <p:nvPr/>
          </p:nvSpPr>
          <p:spPr>
            <a:xfrm>
              <a:off x="36766320" y="22229587"/>
              <a:ext cx="848927" cy="328429"/>
            </a:xfrm>
            <a:prstGeom prst="arc">
              <a:avLst>
                <a:gd name="adj1" fmla="val 7960259"/>
                <a:gd name="adj2" fmla="val 10764734"/>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4" name="Group 133"/>
          <p:cNvGrpSpPr/>
          <p:nvPr/>
        </p:nvGrpSpPr>
        <p:grpSpPr>
          <a:xfrm>
            <a:off x="36766320" y="23149187"/>
            <a:ext cx="848927" cy="331656"/>
            <a:chOff x="36766320" y="22229587"/>
            <a:chExt cx="848927" cy="331656"/>
          </a:xfrm>
        </p:grpSpPr>
        <p:sp>
          <p:nvSpPr>
            <p:cNvPr id="135" name="Arc 134"/>
            <p:cNvSpPr/>
            <p:nvPr/>
          </p:nvSpPr>
          <p:spPr>
            <a:xfrm>
              <a:off x="36766320" y="22232814"/>
              <a:ext cx="848927" cy="328429"/>
            </a:xfrm>
            <a:prstGeom prst="arc">
              <a:avLst>
                <a:gd name="adj1" fmla="val 86238"/>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p:cNvSpPr/>
            <p:nvPr/>
          </p:nvSpPr>
          <p:spPr>
            <a:xfrm>
              <a:off x="36766320" y="22229587"/>
              <a:ext cx="848927" cy="328429"/>
            </a:xfrm>
            <a:prstGeom prst="arc">
              <a:avLst>
                <a:gd name="adj1" fmla="val 7960259"/>
                <a:gd name="adj2" fmla="val 10764734"/>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6" name="Arc 85"/>
          <p:cNvSpPr/>
          <p:nvPr/>
        </p:nvSpPr>
        <p:spPr>
          <a:xfrm flipH="1">
            <a:off x="40934197" y="21632233"/>
            <a:ext cx="1607594"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p:cNvSpPr/>
          <p:nvPr/>
        </p:nvSpPr>
        <p:spPr>
          <a:xfrm>
            <a:off x="39112257" y="21632233"/>
            <a:ext cx="1607594" cy="2588942"/>
          </a:xfrm>
          <a:prstGeom prst="arc">
            <a:avLst>
              <a:gd name="adj1" fmla="val 16200000"/>
              <a:gd name="adj2" fmla="val 5384773"/>
            </a:avLst>
          </a:prstGeom>
          <a:noFill/>
          <a:ln w="50800">
            <a:solidFill>
              <a:srgbClr val="002D62"/>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p:cNvSpPr/>
          <p:nvPr/>
        </p:nvSpPr>
        <p:spPr>
          <a:xfrm>
            <a:off x="39969641" y="21632233"/>
            <a:ext cx="803797" cy="2588942"/>
          </a:xfrm>
          <a:prstGeom prst="arc">
            <a:avLst>
              <a:gd name="adj1" fmla="val 16200000"/>
              <a:gd name="adj2" fmla="val 5384773"/>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flipH="1">
            <a:off x="40880610" y="21632233"/>
            <a:ext cx="803797"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flipH="1">
            <a:off x="40827024" y="21632233"/>
            <a:ext cx="0" cy="2588942"/>
          </a:xfrm>
          <a:prstGeom prst="arc">
            <a:avLst>
              <a:gd name="adj1" fmla="val 16200000"/>
              <a:gd name="adj2" fmla="val 5449230"/>
            </a:avLst>
          </a:prstGeom>
          <a:noFill/>
          <a:ln w="50800">
            <a:solidFill>
              <a:srgbClr val="002D62"/>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p:cNvSpPr/>
          <p:nvPr/>
        </p:nvSpPr>
        <p:spPr>
          <a:xfrm>
            <a:off x="40607006" y="22261938"/>
            <a:ext cx="428692" cy="129447"/>
          </a:xfrm>
          <a:prstGeom prst="arc">
            <a:avLst>
              <a:gd name="adj1" fmla="val 20698337"/>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Arc 145"/>
          <p:cNvSpPr/>
          <p:nvPr/>
        </p:nvSpPr>
        <p:spPr>
          <a:xfrm>
            <a:off x="40612535" y="22261939"/>
            <a:ext cx="428692" cy="129447"/>
          </a:xfrm>
          <a:prstGeom prst="arc">
            <a:avLst>
              <a:gd name="adj1" fmla="val 7960259"/>
              <a:gd name="adj2" fmla="val 11509382"/>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47" name="Group 146"/>
          <p:cNvGrpSpPr/>
          <p:nvPr/>
        </p:nvGrpSpPr>
        <p:grpSpPr>
          <a:xfrm>
            <a:off x="40607006" y="22710027"/>
            <a:ext cx="428692" cy="134424"/>
            <a:chOff x="41470061" y="22612805"/>
            <a:chExt cx="428692" cy="134424"/>
          </a:xfrm>
        </p:grpSpPr>
        <p:sp>
          <p:nvSpPr>
            <p:cNvPr id="148" name="Arc 147"/>
            <p:cNvSpPr/>
            <p:nvPr/>
          </p:nvSpPr>
          <p:spPr>
            <a:xfrm>
              <a:off x="41470061" y="22617782"/>
              <a:ext cx="428692" cy="129447"/>
            </a:xfrm>
            <a:prstGeom prst="arc">
              <a:avLst>
                <a:gd name="adj1" fmla="val 168651"/>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 name="Arc 148"/>
            <p:cNvSpPr/>
            <p:nvPr/>
          </p:nvSpPr>
          <p:spPr>
            <a:xfrm>
              <a:off x="41470061" y="22612805"/>
              <a:ext cx="428692" cy="129447"/>
            </a:xfrm>
            <a:prstGeom prst="arc">
              <a:avLst>
                <a:gd name="adj1" fmla="val 7960259"/>
                <a:gd name="adj2" fmla="val 1045061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0" name="Group 149"/>
          <p:cNvGrpSpPr/>
          <p:nvPr/>
        </p:nvGrpSpPr>
        <p:grpSpPr>
          <a:xfrm>
            <a:off x="40607006" y="23163092"/>
            <a:ext cx="428692" cy="134424"/>
            <a:chOff x="41470061" y="22612805"/>
            <a:chExt cx="428692" cy="134424"/>
          </a:xfrm>
        </p:grpSpPr>
        <p:sp>
          <p:nvSpPr>
            <p:cNvPr id="151" name="Arc 150"/>
            <p:cNvSpPr/>
            <p:nvPr/>
          </p:nvSpPr>
          <p:spPr>
            <a:xfrm>
              <a:off x="41470061" y="22617782"/>
              <a:ext cx="428692" cy="129447"/>
            </a:xfrm>
            <a:prstGeom prst="arc">
              <a:avLst>
                <a:gd name="adj1" fmla="val 168651"/>
                <a:gd name="adj2" fmla="val 3015974"/>
              </a:avLst>
            </a:prstGeom>
            <a:ln w="50800">
              <a:solidFill>
                <a:srgbClr val="FFCF06"/>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Arc 151"/>
            <p:cNvSpPr/>
            <p:nvPr/>
          </p:nvSpPr>
          <p:spPr>
            <a:xfrm>
              <a:off x="41470061" y="22612805"/>
              <a:ext cx="428692" cy="129447"/>
            </a:xfrm>
            <a:prstGeom prst="arc">
              <a:avLst>
                <a:gd name="adj1" fmla="val 7960259"/>
                <a:gd name="adj2" fmla="val 10450615"/>
              </a:avLst>
            </a:prstGeom>
            <a:ln w="50800">
              <a:solidFill>
                <a:srgbClr val="FFCF06"/>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6" name="TextBox 155"/>
          <p:cNvSpPr txBox="1"/>
          <p:nvPr/>
        </p:nvSpPr>
        <p:spPr>
          <a:xfrm>
            <a:off x="29476186" y="26158556"/>
            <a:ext cx="12946196" cy="5632311"/>
          </a:xfrm>
          <a:prstGeom prst="rect">
            <a:avLst/>
          </a:prstGeom>
          <a:noFill/>
        </p:spPr>
        <p:txBody>
          <a:bodyPr wrap="square" rtlCol="0">
            <a:spAutoFit/>
          </a:bodyPr>
          <a:lstStyle/>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Future experimental work will be aimed at using micro B-dot probes to measure the axial field on the interior and exterior of the DSP plasma in order to diagnose the rate and timing of hypothesized magnetic diffusion.</a:t>
            </a:r>
          </a:p>
          <a:p>
            <a:pPr algn="just"/>
            <a:endParaRPr lang="en-US" sz="2800" dirty="0">
              <a:solidFill>
                <a:schemeClr val="bg1"/>
              </a:solidFill>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2800" dirty="0" smtClean="0">
                <a:solidFill>
                  <a:schemeClr val="bg1"/>
                </a:solidFill>
                <a:latin typeface="Helvetica" panose="020B0604020202020204" pitchFamily="34" charset="0"/>
                <a:cs typeface="Helvetica" panose="020B0604020202020204" pitchFamily="34" charset="0"/>
              </a:rPr>
              <a:t>Simulation efforts, which have formerly been targeted towards thick-shelled </a:t>
            </a:r>
            <a:r>
              <a:rPr lang="en-US" sz="2800" dirty="0" err="1" smtClean="0">
                <a:solidFill>
                  <a:schemeClr val="bg1"/>
                </a:solidFill>
                <a:latin typeface="Helvetica" panose="020B0604020202020204" pitchFamily="34" charset="0"/>
                <a:cs typeface="Helvetica" panose="020B0604020202020204" pitchFamily="34" charset="0"/>
              </a:rPr>
              <a:t>MagLIF</a:t>
            </a:r>
            <a:r>
              <a:rPr lang="en-US" sz="2800" dirty="0" smtClean="0">
                <a:solidFill>
                  <a:schemeClr val="bg1"/>
                </a:solidFill>
                <a:latin typeface="Helvetica" panose="020B0604020202020204" pitchFamily="34" charset="0"/>
                <a:cs typeface="Helvetica" panose="020B0604020202020204" pitchFamily="34" charset="0"/>
              </a:rPr>
              <a:t>-like implosions, will be used to validate experimental findings </a:t>
            </a:r>
          </a:p>
          <a:p>
            <a:pPr marL="342900" indent="-342900" algn="just">
              <a:buFont typeface="Arial" panose="020B0604020202020204" pitchFamily="34" charset="0"/>
              <a:buChar char="•"/>
            </a:pPr>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pic>
        <p:nvPicPr>
          <p:cNvPr id="23" name="Picture 22"/>
          <p:cNvPicPr>
            <a:picLocks noChangeAspect="1"/>
          </p:cNvPicPr>
          <p:nvPr/>
        </p:nvPicPr>
        <p:blipFill rotWithShape="1">
          <a:blip r:embed="rId17" cstate="print">
            <a:extLst>
              <a:ext uri="{BEBA8EAE-BF5A-486C-A8C5-ECC9F3942E4B}">
                <a14:imgProps xmlns:a14="http://schemas.microsoft.com/office/drawing/2010/main">
                  <a14:imgLayer r:embed="rId18">
                    <a14:imgEffect>
                      <a14:colorTemperature colorTemp="11200"/>
                    </a14:imgEffect>
                    <a14:imgEffect>
                      <a14:saturation sat="66000"/>
                    </a14:imgEffect>
                    <a14:imgEffect>
                      <a14:brightnessContrast bright="40000"/>
                    </a14:imgEffect>
                  </a14:imgLayer>
                </a14:imgProps>
              </a:ext>
              <a:ext uri="{28A0092B-C50C-407E-A947-70E740481C1C}">
                <a14:useLocalDpi xmlns:a14="http://schemas.microsoft.com/office/drawing/2010/main" val="0"/>
              </a:ext>
            </a:extLst>
          </a:blip>
          <a:srcRect l="25483" t="24287" r="21348" b="26933"/>
          <a:stretch/>
        </p:blipFill>
        <p:spPr>
          <a:xfrm>
            <a:off x="16286538" y="10711410"/>
            <a:ext cx="5817387" cy="3558102"/>
          </a:xfrm>
          <a:prstGeom prst="rect">
            <a:avLst/>
          </a:prstGeom>
        </p:spPr>
      </p:pic>
      <p:pic>
        <p:nvPicPr>
          <p:cNvPr id="30" name="Picture 29"/>
          <p:cNvPicPr>
            <a:picLocks noChangeAspect="1"/>
          </p:cNvPicPr>
          <p:nvPr/>
        </p:nvPicPr>
        <p:blipFill rotWithShape="1">
          <a:blip r:embed="rId19">
            <a:extLst>
              <a:ext uri="{28A0092B-C50C-407E-A947-70E740481C1C}">
                <a14:useLocalDpi xmlns:a14="http://schemas.microsoft.com/office/drawing/2010/main" val="0"/>
              </a:ext>
            </a:extLst>
          </a:blip>
          <a:srcRect l="48857" t="27520" r="38441" b="60383"/>
          <a:stretch/>
        </p:blipFill>
        <p:spPr>
          <a:xfrm>
            <a:off x="23919125" y="7580611"/>
            <a:ext cx="6271741" cy="3982058"/>
          </a:xfrm>
          <a:prstGeom prst="rect">
            <a:avLst/>
          </a:prstGeom>
        </p:spPr>
      </p:pic>
      <p:pic>
        <p:nvPicPr>
          <p:cNvPr id="39" name="Picture 3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6271824" y="14638265"/>
            <a:ext cx="5846813" cy="3897875"/>
          </a:xfrm>
          <a:prstGeom prst="rect">
            <a:avLst/>
          </a:prstGeom>
        </p:spPr>
      </p:pic>
    </p:spTree>
    <p:extLst>
      <p:ext uri="{BB962C8B-B14F-4D97-AF65-F5344CB8AC3E}">
        <p14:creationId xmlns:p14="http://schemas.microsoft.com/office/powerpoint/2010/main" val="1832269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c 13"/>
          <p:cNvSpPr/>
          <p:nvPr/>
        </p:nvSpPr>
        <p:spPr>
          <a:xfrm flipH="1">
            <a:off x="20116800" y="4695825"/>
            <a:ext cx="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p:nvSpPr>
        <p:spPr>
          <a:xfrm>
            <a:off x="14630400" y="4695825"/>
            <a:ext cx="0" cy="18288000"/>
          </a:xfrm>
          <a:prstGeom prst="arc">
            <a:avLst>
              <a:gd name="adj1" fmla="val 16200000"/>
              <a:gd name="adj2" fmla="val 5384773"/>
            </a:avLst>
          </a:prstGeom>
          <a:noFill/>
          <a:ln w="127000">
            <a:solidFill>
              <a:srgbClr val="002D62"/>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16459200" y="4695825"/>
            <a:ext cx="0" cy="18288000"/>
          </a:xfrm>
          <a:prstGeom prst="arc">
            <a:avLst>
              <a:gd name="adj1" fmla="val 16200000"/>
              <a:gd name="adj2" fmla="val 5384773"/>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flipH="1">
            <a:off x="21945600" y="4695825"/>
            <a:ext cx="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flipH="1">
            <a:off x="18288000" y="4695825"/>
            <a:ext cx="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Arc 1"/>
          <p:cNvSpPr/>
          <p:nvPr/>
        </p:nvSpPr>
        <p:spPr>
          <a:xfrm>
            <a:off x="13716000" y="9144000"/>
            <a:ext cx="9144000" cy="2286000"/>
          </a:xfrm>
          <a:prstGeom prst="arc">
            <a:avLst>
              <a:gd name="adj1" fmla="val 7960259"/>
              <a:gd name="adj2" fmla="val 3015974"/>
            </a:avLst>
          </a:prstGeom>
          <a:ln w="1270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a:off x="13716000" y="12344400"/>
            <a:ext cx="9144000" cy="2286000"/>
          </a:xfrm>
          <a:prstGeom prst="arc">
            <a:avLst>
              <a:gd name="adj1" fmla="val 7960259"/>
              <a:gd name="adj2" fmla="val 3015974"/>
            </a:avLst>
          </a:prstGeom>
          <a:ln w="1270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a:off x="13716000" y="15544800"/>
            <a:ext cx="9144000" cy="2286000"/>
          </a:xfrm>
          <a:prstGeom prst="arc">
            <a:avLst>
              <a:gd name="adj1" fmla="val 7960259"/>
              <a:gd name="adj2" fmla="val 3015974"/>
            </a:avLst>
          </a:prstGeom>
          <a:ln w="1270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p:cNvGrpSpPr/>
          <p:nvPr/>
        </p:nvGrpSpPr>
        <p:grpSpPr>
          <a:xfrm>
            <a:off x="35633025" y="13239750"/>
            <a:ext cx="4895850" cy="15106650"/>
            <a:chOff x="28784550" y="6981825"/>
            <a:chExt cx="9144000" cy="18288000"/>
          </a:xfrm>
        </p:grpSpPr>
        <p:sp>
          <p:nvSpPr>
            <p:cNvPr id="13" name="Arc 12"/>
            <p:cNvSpPr/>
            <p:nvPr/>
          </p:nvSpPr>
          <p:spPr>
            <a:xfrm flipH="1">
              <a:off x="35185350" y="6981825"/>
              <a:ext cx="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a:off x="29698950" y="6981825"/>
              <a:ext cx="0" cy="18288000"/>
            </a:xfrm>
            <a:prstGeom prst="arc">
              <a:avLst>
                <a:gd name="adj1" fmla="val 16200000"/>
                <a:gd name="adj2" fmla="val 5384773"/>
              </a:avLst>
            </a:prstGeom>
            <a:noFill/>
            <a:ln w="127000">
              <a:solidFill>
                <a:srgbClr val="002D62"/>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p:cNvSpPr/>
            <p:nvPr/>
          </p:nvSpPr>
          <p:spPr>
            <a:xfrm>
              <a:off x="31527750" y="6981825"/>
              <a:ext cx="0" cy="18288000"/>
            </a:xfrm>
            <a:prstGeom prst="arc">
              <a:avLst>
                <a:gd name="adj1" fmla="val 16200000"/>
                <a:gd name="adj2" fmla="val 5384773"/>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flipH="1">
              <a:off x="37014150" y="6981825"/>
              <a:ext cx="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flipH="1">
              <a:off x="33356550" y="6981825"/>
              <a:ext cx="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p:cNvSpPr/>
            <p:nvPr/>
          </p:nvSpPr>
          <p:spPr>
            <a:xfrm>
              <a:off x="28784550" y="11430000"/>
              <a:ext cx="9144000" cy="2286000"/>
            </a:xfrm>
            <a:prstGeom prst="arc">
              <a:avLst>
                <a:gd name="adj1" fmla="val 7960259"/>
                <a:gd name="adj2" fmla="val 3015974"/>
              </a:avLst>
            </a:prstGeom>
            <a:ln w="1270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28784550" y="14630400"/>
              <a:ext cx="9144000" cy="2286000"/>
            </a:xfrm>
            <a:prstGeom prst="arc">
              <a:avLst>
                <a:gd name="adj1" fmla="val 7960259"/>
                <a:gd name="adj2" fmla="val 3015974"/>
              </a:avLst>
            </a:prstGeom>
            <a:ln w="1270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a:off x="28784550" y="17830800"/>
              <a:ext cx="9144000" cy="2286000"/>
            </a:xfrm>
            <a:prstGeom prst="arc">
              <a:avLst>
                <a:gd name="adj1" fmla="val 7960259"/>
                <a:gd name="adj2" fmla="val 3015974"/>
              </a:avLst>
            </a:prstGeom>
            <a:ln w="1270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87068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177540" y="12188092"/>
            <a:ext cx="6355080" cy="4356944"/>
            <a:chOff x="3177540" y="12188092"/>
            <a:chExt cx="6355080" cy="4356944"/>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7919" t="22307" r="27743" b="22808"/>
            <a:stretch/>
          </p:blipFill>
          <p:spPr>
            <a:xfrm>
              <a:off x="3177540" y="12654803"/>
              <a:ext cx="6355080" cy="3890233"/>
            </a:xfrm>
            <a:prstGeom prst="rect">
              <a:avLst/>
            </a:prstGeom>
          </p:spPr>
        </p:pic>
        <p:sp>
          <p:nvSpPr>
            <p:cNvPr id="10" name="TextBox 9"/>
            <p:cNvSpPr txBox="1"/>
            <p:nvPr/>
          </p:nvSpPr>
          <p:spPr>
            <a:xfrm>
              <a:off x="3423920" y="14996160"/>
              <a:ext cx="926857"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Anode</a:t>
              </a:r>
              <a:endParaRPr lang="en-US" sz="1600" dirty="0">
                <a:latin typeface="Helvetica" panose="020B0604020202020204" pitchFamily="34" charset="0"/>
                <a:cs typeface="Helvetica" panose="020B0604020202020204" pitchFamily="34" charset="0"/>
              </a:endParaRPr>
            </a:p>
          </p:txBody>
        </p:sp>
        <p:sp>
          <p:nvSpPr>
            <p:cNvPr id="11" name="TextBox 10"/>
            <p:cNvSpPr txBox="1"/>
            <p:nvPr/>
          </p:nvSpPr>
          <p:spPr>
            <a:xfrm>
              <a:off x="6667215" y="15981771"/>
              <a:ext cx="1154483"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Cathode</a:t>
              </a:r>
              <a:endParaRPr lang="en-US" sz="1600" dirty="0">
                <a:latin typeface="Helvetica" panose="020B0604020202020204" pitchFamily="34" charset="0"/>
                <a:cs typeface="Helvetica" panose="020B0604020202020204" pitchFamily="34" charset="0"/>
              </a:endParaRPr>
            </a:p>
          </p:txBody>
        </p:sp>
        <p:sp>
          <p:nvSpPr>
            <p:cNvPr id="12" name="TextBox 11"/>
            <p:cNvSpPr txBox="1"/>
            <p:nvPr/>
          </p:nvSpPr>
          <p:spPr>
            <a:xfrm rot="16200000">
              <a:off x="6489603" y="13703382"/>
              <a:ext cx="755335"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Liner</a:t>
              </a:r>
              <a:endParaRPr lang="en-US" sz="1600" dirty="0">
                <a:latin typeface="Helvetica" panose="020B0604020202020204" pitchFamily="34" charset="0"/>
                <a:cs typeface="Helvetica" panose="020B0604020202020204" pitchFamily="34" charset="0"/>
              </a:endParaRPr>
            </a:p>
          </p:txBody>
        </p:sp>
        <p:cxnSp>
          <p:nvCxnSpPr>
            <p:cNvPr id="14" name="Straight Arrow Connector 13"/>
            <p:cNvCxnSpPr/>
            <p:nvPr/>
          </p:nvCxnSpPr>
          <p:spPr>
            <a:xfrm flipV="1">
              <a:off x="4907280" y="13238480"/>
              <a:ext cx="0" cy="15544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872480" y="13238480"/>
              <a:ext cx="0" cy="155448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986768" y="13271769"/>
              <a:ext cx="8229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277353" y="13856918"/>
              <a:ext cx="1636987"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Current Path</a:t>
              </a:r>
              <a:endParaRPr lang="en-US" sz="1600" dirty="0">
                <a:latin typeface="Helvetica" panose="020B0604020202020204" pitchFamily="34" charset="0"/>
                <a:cs typeface="Helvetica" panose="020B0604020202020204" pitchFamily="34" charset="0"/>
              </a:endParaRPr>
            </a:p>
          </p:txBody>
        </p:sp>
        <p:cxnSp>
          <p:nvCxnSpPr>
            <p:cNvPr id="20" name="Straight Arrow Connector 19"/>
            <p:cNvCxnSpPr/>
            <p:nvPr/>
          </p:nvCxnSpPr>
          <p:spPr>
            <a:xfrm flipV="1">
              <a:off x="3887348" y="12564040"/>
              <a:ext cx="4922152" cy="1403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64958" y="12188092"/>
              <a:ext cx="966931" cy="400110"/>
            </a:xfrm>
            <a:prstGeom prst="rect">
              <a:avLst/>
            </a:prstGeom>
            <a:noFill/>
          </p:spPr>
          <p:txBody>
            <a:bodyPr wrap="none" rtlCol="0">
              <a:spAutoFit/>
            </a:bodyPr>
            <a:lstStyle/>
            <a:p>
              <a:r>
                <a:rPr lang="en-US" sz="2000" dirty="0" smtClean="0">
                  <a:latin typeface="Helvetica" panose="020B0604020202020204" pitchFamily="34" charset="0"/>
                  <a:cs typeface="Helvetica" panose="020B0604020202020204" pitchFamily="34" charset="0"/>
                </a:rPr>
                <a:t>35 mm</a:t>
              </a:r>
              <a:endParaRPr lang="en-US" sz="16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1404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c 13"/>
          <p:cNvSpPr/>
          <p:nvPr/>
        </p:nvSpPr>
        <p:spPr>
          <a:xfrm flipH="1">
            <a:off x="20116800" y="4695825"/>
            <a:ext cx="914400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p:nvSpPr>
        <p:spPr>
          <a:xfrm>
            <a:off x="7315200" y="4695825"/>
            <a:ext cx="9144000" cy="18288000"/>
          </a:xfrm>
          <a:prstGeom prst="arc">
            <a:avLst>
              <a:gd name="adj1" fmla="val 16200000"/>
              <a:gd name="adj2" fmla="val 5384773"/>
            </a:avLst>
          </a:prstGeom>
          <a:noFill/>
          <a:ln w="127000">
            <a:solidFill>
              <a:srgbClr val="002D62"/>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12801600" y="4695825"/>
            <a:ext cx="4572000" cy="18288000"/>
          </a:xfrm>
          <a:prstGeom prst="arc">
            <a:avLst>
              <a:gd name="adj1" fmla="val 16200000"/>
              <a:gd name="adj2" fmla="val 5384773"/>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flipH="1">
            <a:off x="19202400" y="4695825"/>
            <a:ext cx="457200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flipH="1">
            <a:off x="18288000" y="4695825"/>
            <a:ext cx="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a:off x="15087600" y="9144000"/>
            <a:ext cx="6400800" cy="1600200"/>
          </a:xfrm>
          <a:prstGeom prst="arc">
            <a:avLst>
              <a:gd name="adj1" fmla="val 7960259"/>
              <a:gd name="adj2" fmla="val 3015974"/>
            </a:avLst>
          </a:prstGeom>
          <a:ln w="1905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p:cNvSpPr/>
          <p:nvPr/>
        </p:nvSpPr>
        <p:spPr>
          <a:xfrm>
            <a:off x="15087600" y="12344400"/>
            <a:ext cx="6400800" cy="1600200"/>
          </a:xfrm>
          <a:prstGeom prst="arc">
            <a:avLst>
              <a:gd name="adj1" fmla="val 7960259"/>
              <a:gd name="adj2" fmla="val 3015974"/>
            </a:avLst>
          </a:prstGeom>
          <a:ln w="1905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a:off x="15087600" y="15544800"/>
            <a:ext cx="6400800" cy="1600200"/>
          </a:xfrm>
          <a:prstGeom prst="arc">
            <a:avLst>
              <a:gd name="adj1" fmla="val 7960259"/>
              <a:gd name="adj2" fmla="val 3015974"/>
            </a:avLst>
          </a:prstGeom>
          <a:ln w="1905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 name="Group 1"/>
          <p:cNvGrpSpPr/>
          <p:nvPr/>
        </p:nvGrpSpPr>
        <p:grpSpPr>
          <a:xfrm>
            <a:off x="28641675" y="16344900"/>
            <a:ext cx="17221200" cy="13992225"/>
            <a:chOff x="7467600" y="4848225"/>
            <a:chExt cx="21945600" cy="18288000"/>
          </a:xfrm>
        </p:grpSpPr>
        <p:sp>
          <p:nvSpPr>
            <p:cNvPr id="23" name="Arc 22"/>
            <p:cNvSpPr/>
            <p:nvPr/>
          </p:nvSpPr>
          <p:spPr>
            <a:xfrm flipH="1">
              <a:off x="20269200" y="4848225"/>
              <a:ext cx="914400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7467600" y="4848225"/>
              <a:ext cx="9144000" cy="18288000"/>
            </a:xfrm>
            <a:prstGeom prst="arc">
              <a:avLst>
                <a:gd name="adj1" fmla="val 16200000"/>
                <a:gd name="adj2" fmla="val 5384773"/>
              </a:avLst>
            </a:prstGeom>
            <a:noFill/>
            <a:ln w="127000">
              <a:solidFill>
                <a:srgbClr val="002D62"/>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a:off x="12954000" y="4848225"/>
              <a:ext cx="4572000" cy="18288000"/>
            </a:xfrm>
            <a:prstGeom prst="arc">
              <a:avLst>
                <a:gd name="adj1" fmla="val 16200000"/>
                <a:gd name="adj2" fmla="val 5384773"/>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flipH="1">
              <a:off x="19354800" y="4848225"/>
              <a:ext cx="457200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flipH="1">
              <a:off x="18440400" y="4848225"/>
              <a:ext cx="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a:off x="15240000" y="9296400"/>
              <a:ext cx="6400800" cy="1600200"/>
            </a:xfrm>
            <a:prstGeom prst="arc">
              <a:avLst>
                <a:gd name="adj1" fmla="val 7960259"/>
                <a:gd name="adj2" fmla="val 3015974"/>
              </a:avLst>
            </a:prstGeom>
            <a:ln w="1905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a:off x="15240000" y="12496800"/>
              <a:ext cx="6400800" cy="1600200"/>
            </a:xfrm>
            <a:prstGeom prst="arc">
              <a:avLst>
                <a:gd name="adj1" fmla="val 7960259"/>
                <a:gd name="adj2" fmla="val 3015974"/>
              </a:avLst>
            </a:prstGeom>
            <a:ln w="1905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15240000" y="15697200"/>
              <a:ext cx="6400800" cy="1600200"/>
            </a:xfrm>
            <a:prstGeom prst="arc">
              <a:avLst>
                <a:gd name="adj1" fmla="val 7960259"/>
                <a:gd name="adj2" fmla="val 3015974"/>
              </a:avLst>
            </a:prstGeom>
            <a:ln w="1905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1736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c 13"/>
          <p:cNvSpPr/>
          <p:nvPr/>
        </p:nvSpPr>
        <p:spPr>
          <a:xfrm flipH="1">
            <a:off x="19202400" y="4695825"/>
            <a:ext cx="1371600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p:nvSpPr>
        <p:spPr>
          <a:xfrm>
            <a:off x="3657600" y="4695825"/>
            <a:ext cx="13716000" cy="18288000"/>
          </a:xfrm>
          <a:prstGeom prst="arc">
            <a:avLst>
              <a:gd name="adj1" fmla="val 16200000"/>
              <a:gd name="adj2" fmla="val 5384773"/>
            </a:avLst>
          </a:prstGeom>
          <a:noFill/>
          <a:ln w="127000">
            <a:solidFill>
              <a:srgbClr val="002D62"/>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10972800" y="4695825"/>
            <a:ext cx="6858000" cy="18288000"/>
          </a:xfrm>
          <a:prstGeom prst="arc">
            <a:avLst>
              <a:gd name="adj1" fmla="val 16200000"/>
              <a:gd name="adj2" fmla="val 5384773"/>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flipH="1">
            <a:off x="18745200" y="4695825"/>
            <a:ext cx="685800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flipH="1">
            <a:off x="18288000" y="4695825"/>
            <a:ext cx="0" cy="18288000"/>
          </a:xfrm>
          <a:prstGeom prst="arc">
            <a:avLst>
              <a:gd name="adj1" fmla="val 16200000"/>
              <a:gd name="adj2" fmla="val 5449230"/>
            </a:avLst>
          </a:prstGeom>
          <a:noFill/>
          <a:ln w="1270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a:off x="16459200" y="9144000"/>
            <a:ext cx="3657600" cy="914400"/>
          </a:xfrm>
          <a:prstGeom prst="arc">
            <a:avLst>
              <a:gd name="adj1" fmla="val 7960259"/>
              <a:gd name="adj2" fmla="val 3015974"/>
            </a:avLst>
          </a:prstGeom>
          <a:ln w="1270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p:cNvSpPr/>
          <p:nvPr/>
        </p:nvSpPr>
        <p:spPr>
          <a:xfrm>
            <a:off x="16459200" y="12344400"/>
            <a:ext cx="3657600" cy="914400"/>
          </a:xfrm>
          <a:prstGeom prst="arc">
            <a:avLst>
              <a:gd name="adj1" fmla="val 7960259"/>
              <a:gd name="adj2" fmla="val 3015974"/>
            </a:avLst>
          </a:prstGeom>
          <a:ln w="1270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16459200" y="15544800"/>
            <a:ext cx="3657600" cy="914400"/>
          </a:xfrm>
          <a:prstGeom prst="arc">
            <a:avLst>
              <a:gd name="adj1" fmla="val 7960259"/>
              <a:gd name="adj2" fmla="val 3015974"/>
            </a:avLst>
          </a:prstGeom>
          <a:ln w="1270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2" name="Group 41"/>
          <p:cNvGrpSpPr/>
          <p:nvPr/>
        </p:nvGrpSpPr>
        <p:grpSpPr>
          <a:xfrm>
            <a:off x="30403800" y="18830925"/>
            <a:ext cx="8382000" cy="7162800"/>
            <a:chOff x="3810000" y="4848225"/>
            <a:chExt cx="29260800" cy="18288000"/>
          </a:xfrm>
        </p:grpSpPr>
        <p:sp>
          <p:nvSpPr>
            <p:cNvPr id="34" name="Arc 33"/>
            <p:cNvSpPr/>
            <p:nvPr/>
          </p:nvSpPr>
          <p:spPr>
            <a:xfrm flipH="1">
              <a:off x="19354800" y="4848225"/>
              <a:ext cx="13716000" cy="18288000"/>
            </a:xfrm>
            <a:prstGeom prst="arc">
              <a:avLst>
                <a:gd name="adj1" fmla="val 16200000"/>
                <a:gd name="adj2" fmla="val 5449230"/>
              </a:avLst>
            </a:prstGeom>
            <a:noFill/>
            <a:ln w="635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a:off x="3810000" y="4848225"/>
              <a:ext cx="13716000" cy="18288000"/>
            </a:xfrm>
            <a:prstGeom prst="arc">
              <a:avLst>
                <a:gd name="adj1" fmla="val 16200000"/>
                <a:gd name="adj2" fmla="val 5384773"/>
              </a:avLst>
            </a:prstGeom>
            <a:noFill/>
            <a:ln w="63500">
              <a:solidFill>
                <a:srgbClr val="002D62"/>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p:cNvSpPr/>
            <p:nvPr/>
          </p:nvSpPr>
          <p:spPr>
            <a:xfrm>
              <a:off x="11125200" y="4848225"/>
              <a:ext cx="6858000" cy="18288000"/>
            </a:xfrm>
            <a:prstGeom prst="arc">
              <a:avLst>
                <a:gd name="adj1" fmla="val 16200000"/>
                <a:gd name="adj2" fmla="val 5384773"/>
              </a:avLst>
            </a:prstGeom>
            <a:noFill/>
            <a:ln w="635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p:cNvSpPr/>
            <p:nvPr/>
          </p:nvSpPr>
          <p:spPr>
            <a:xfrm flipH="1">
              <a:off x="18897600" y="4848225"/>
              <a:ext cx="6858000" cy="18288000"/>
            </a:xfrm>
            <a:prstGeom prst="arc">
              <a:avLst>
                <a:gd name="adj1" fmla="val 16200000"/>
                <a:gd name="adj2" fmla="val 5449230"/>
              </a:avLst>
            </a:prstGeom>
            <a:noFill/>
            <a:ln w="635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flipH="1">
              <a:off x="18440400" y="4848225"/>
              <a:ext cx="0" cy="18288000"/>
            </a:xfrm>
            <a:prstGeom prst="arc">
              <a:avLst>
                <a:gd name="adj1" fmla="val 16200000"/>
                <a:gd name="adj2" fmla="val 5449230"/>
              </a:avLst>
            </a:prstGeom>
            <a:noFill/>
            <a:ln w="63500">
              <a:solidFill>
                <a:srgbClr val="002D6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16611600" y="9296400"/>
              <a:ext cx="3657600" cy="914400"/>
            </a:xfrm>
            <a:prstGeom prst="arc">
              <a:avLst>
                <a:gd name="adj1" fmla="val 7960259"/>
                <a:gd name="adj2" fmla="val 3015974"/>
              </a:avLst>
            </a:prstGeom>
            <a:ln w="635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p:cNvSpPr/>
            <p:nvPr/>
          </p:nvSpPr>
          <p:spPr>
            <a:xfrm>
              <a:off x="16611600" y="12496800"/>
              <a:ext cx="3657600" cy="914400"/>
            </a:xfrm>
            <a:prstGeom prst="arc">
              <a:avLst>
                <a:gd name="adj1" fmla="val 7960259"/>
                <a:gd name="adj2" fmla="val 3015974"/>
              </a:avLst>
            </a:prstGeom>
            <a:ln w="635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p:nvPr/>
          </p:nvSpPr>
          <p:spPr>
            <a:xfrm>
              <a:off x="16611600" y="15697200"/>
              <a:ext cx="3657600" cy="914400"/>
            </a:xfrm>
            <a:prstGeom prst="arc">
              <a:avLst>
                <a:gd name="adj1" fmla="val 7960259"/>
                <a:gd name="adj2" fmla="val 3015974"/>
              </a:avLst>
            </a:prstGeom>
            <a:ln w="63500">
              <a:solidFill>
                <a:srgbClr val="FFCF0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0744327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7519</TotalTime>
  <Words>862</Words>
  <Application>Microsoft Office PowerPoint</Application>
  <PresentationFormat>Custom</PresentationFormat>
  <Paragraphs>133</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Aharoni</vt:lpstr>
      <vt:lpstr>Arial</vt:lpstr>
      <vt:lpstr>Calibri</vt:lpstr>
      <vt:lpstr>Calibri Light</vt:lpstr>
      <vt:lpstr>Cambria Math</vt:lpstr>
      <vt:lpstr>Helvetica</vt:lpstr>
      <vt:lpstr>Office Theme</vt:lpstr>
      <vt:lpstr>PowerPoint Presentation</vt:lpstr>
      <vt:lpstr>PowerPoint Presentation</vt:lpstr>
      <vt:lpstr>PowerPoint Presentation</vt:lpstr>
      <vt:lpstr>PowerPoint Presentation</vt:lpstr>
      <vt:lpstr>PowerPoint Presentation</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Bedel, Adam</dc:creator>
  <cp:lastModifiedBy>Bedel, Adam</cp:lastModifiedBy>
  <cp:revision>36</cp:revision>
  <dcterms:created xsi:type="dcterms:W3CDTF">2024-09-24T14:41:56Z</dcterms:created>
  <dcterms:modified xsi:type="dcterms:W3CDTF">2024-09-30T19:03:23Z</dcterms:modified>
</cp:coreProperties>
</file>